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5143500" cx="9144000"/>
  <p:notesSz cx="6858000" cy="9144000"/>
  <p:embeddedFontLst>
    <p:embeddedFont>
      <p:font typeface="Major Mono Display"/>
      <p:regular r:id="rId12"/>
    </p:embeddedFont>
    <p:embeddedFont>
      <p:font typeface="Handlee"/>
      <p:regular r:id="rId13"/>
    </p:embeddedFont>
    <p:embeddedFont>
      <p:font typeface="Comfortaa"/>
      <p:regular r:id="rId14"/>
      <p:bold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4E1773A-9B9D-4CD5-A4AE-67FA24CA52E8}">
  <a:tblStyle styleId="{74E1773A-9B9D-4CD5-A4AE-67FA24CA52E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font" Target="fonts/Handlee-regular.fntdata"/><Relationship Id="rId12" Type="http://schemas.openxmlformats.org/officeDocument/2006/relationships/font" Target="fonts/MajorMonoDisplay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Comfortaa-bold.fntdata"/><Relationship Id="rId14" Type="http://schemas.openxmlformats.org/officeDocument/2006/relationships/font" Target="fonts/Comfortaa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423" y="685800"/>
            <a:ext cx="6095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423" y="685800"/>
            <a:ext cx="6095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318fe20f33_0_4:notes"/>
          <p:cNvSpPr/>
          <p:nvPr>
            <p:ph idx="2" type="sldImg"/>
          </p:nvPr>
        </p:nvSpPr>
        <p:spPr>
          <a:xfrm>
            <a:off x="381423" y="685800"/>
            <a:ext cx="6095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318fe20f33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318fe20f33_0_42:notes"/>
          <p:cNvSpPr/>
          <p:nvPr>
            <p:ph idx="2" type="sldImg"/>
          </p:nvPr>
        </p:nvSpPr>
        <p:spPr>
          <a:xfrm>
            <a:off x="381423" y="685800"/>
            <a:ext cx="6095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1318fe20f33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1d2a869284_0_2:notes"/>
          <p:cNvSpPr/>
          <p:nvPr>
            <p:ph idx="2" type="sldImg"/>
          </p:nvPr>
        </p:nvSpPr>
        <p:spPr>
          <a:xfrm>
            <a:off x="381423" y="685800"/>
            <a:ext cx="6095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11d2a869284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1318fe20f33_0_47:notes"/>
          <p:cNvSpPr/>
          <p:nvPr>
            <p:ph idx="2" type="sldImg"/>
          </p:nvPr>
        </p:nvSpPr>
        <p:spPr>
          <a:xfrm>
            <a:off x="381423" y="685800"/>
            <a:ext cx="6095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1318fe20f33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90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90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90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90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90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4000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4000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90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90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3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3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90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90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49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49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67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90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5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90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9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4CCCC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179938" y="111000"/>
            <a:ext cx="5754249" cy="909102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>
                  <a:noFill/>
                </a:ln>
                <a:gradFill>
                  <a:gsLst>
                    <a:gs pos="0">
                      <a:srgbClr val="E06666"/>
                    </a:gs>
                    <a:gs pos="26000">
                      <a:srgbClr val="F6B26B"/>
                    </a:gs>
                    <a:gs pos="43000">
                      <a:srgbClr val="FFD966"/>
                    </a:gs>
                    <a:gs pos="62000">
                      <a:srgbClr val="93C47D"/>
                    </a:gs>
                    <a:gs pos="77000">
                      <a:srgbClr val="6D9EEB"/>
                    </a:gs>
                    <a:gs pos="100000">
                      <a:srgbClr val="8E7CC3"/>
                    </a:gs>
                  </a:gsLst>
                  <a:lin ang="5400700" scaled="0"/>
                </a:gradFill>
                <a:latin typeface="Major Mono Display"/>
              </a:rPr>
              <a:t>sticky triangles</a:t>
            </a:r>
          </a:p>
        </p:txBody>
      </p:sp>
      <p:sp>
        <p:nvSpPr>
          <p:cNvPr id="55" name="Google Shape;55;p13"/>
          <p:cNvSpPr txBox="1"/>
          <p:nvPr/>
        </p:nvSpPr>
        <p:spPr>
          <a:xfrm>
            <a:off x="135925" y="1116500"/>
            <a:ext cx="8872200" cy="129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latin typeface="Major Mono Display"/>
                <a:ea typeface="Major Mono Display"/>
                <a:cs typeface="Major Mono Display"/>
                <a:sym typeface="Major Mono Display"/>
              </a:rPr>
              <a:t>This investigation is about Investigating the number of Lolly sticks according to the number of rows in a pattern.</a:t>
            </a:r>
            <a:endParaRPr sz="2100">
              <a:latin typeface="Major Mono Display"/>
              <a:ea typeface="Major Mono Display"/>
              <a:cs typeface="Major Mono Display"/>
              <a:sym typeface="Major Mono Display"/>
            </a:endParaRPr>
          </a:p>
        </p:txBody>
      </p:sp>
      <p:cxnSp>
        <p:nvCxnSpPr>
          <p:cNvPr id="56" name="Google Shape;56;p13"/>
          <p:cNvCxnSpPr/>
          <p:nvPr/>
        </p:nvCxnSpPr>
        <p:spPr>
          <a:xfrm flipH="1">
            <a:off x="6092200" y="2771925"/>
            <a:ext cx="370200" cy="714000"/>
          </a:xfrm>
          <a:prstGeom prst="straightConnector1">
            <a:avLst/>
          </a:prstGeom>
          <a:noFill/>
          <a:ln cap="flat" cmpd="sng" w="28575">
            <a:solidFill>
              <a:srgbClr val="EA999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7" name="Google Shape;57;p13"/>
          <p:cNvCxnSpPr/>
          <p:nvPr/>
        </p:nvCxnSpPr>
        <p:spPr>
          <a:xfrm>
            <a:off x="6569200" y="2740575"/>
            <a:ext cx="357000" cy="661200"/>
          </a:xfrm>
          <a:prstGeom prst="straightConnector1">
            <a:avLst/>
          </a:prstGeom>
          <a:noFill/>
          <a:ln cap="flat" cmpd="sng" w="28575">
            <a:solidFill>
              <a:srgbClr val="EA999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8" name="Google Shape;58;p13"/>
          <p:cNvCxnSpPr/>
          <p:nvPr/>
        </p:nvCxnSpPr>
        <p:spPr>
          <a:xfrm flipH="1" rot="10800000">
            <a:off x="6138675" y="3485925"/>
            <a:ext cx="740400" cy="6300"/>
          </a:xfrm>
          <a:prstGeom prst="straightConnector1">
            <a:avLst/>
          </a:prstGeom>
          <a:noFill/>
          <a:ln cap="flat" cmpd="sng" w="28575">
            <a:solidFill>
              <a:srgbClr val="EA999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9" name="Google Shape;59;p13"/>
          <p:cNvCxnSpPr/>
          <p:nvPr/>
        </p:nvCxnSpPr>
        <p:spPr>
          <a:xfrm flipH="1">
            <a:off x="6495250" y="3531475"/>
            <a:ext cx="370200" cy="714000"/>
          </a:xfrm>
          <a:prstGeom prst="straightConnector1">
            <a:avLst/>
          </a:prstGeom>
          <a:noFill/>
          <a:ln cap="flat" cmpd="sng" w="28575">
            <a:solidFill>
              <a:srgbClr val="F6B26B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" name="Google Shape;60;p13"/>
          <p:cNvCxnSpPr/>
          <p:nvPr/>
        </p:nvCxnSpPr>
        <p:spPr>
          <a:xfrm>
            <a:off x="6926200" y="3531475"/>
            <a:ext cx="357000" cy="661200"/>
          </a:xfrm>
          <a:prstGeom prst="straightConnector1">
            <a:avLst/>
          </a:prstGeom>
          <a:noFill/>
          <a:ln cap="flat" cmpd="sng" w="28575">
            <a:solidFill>
              <a:srgbClr val="F6B26B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1" name="Google Shape;61;p13"/>
          <p:cNvCxnSpPr/>
          <p:nvPr/>
        </p:nvCxnSpPr>
        <p:spPr>
          <a:xfrm flipH="1">
            <a:off x="5636650" y="3547525"/>
            <a:ext cx="422700" cy="681900"/>
          </a:xfrm>
          <a:prstGeom prst="straightConnector1">
            <a:avLst/>
          </a:prstGeom>
          <a:noFill/>
          <a:ln cap="flat" cmpd="sng" w="28575">
            <a:solidFill>
              <a:srgbClr val="F6B26B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2" name="Google Shape;62;p13"/>
          <p:cNvCxnSpPr/>
          <p:nvPr/>
        </p:nvCxnSpPr>
        <p:spPr>
          <a:xfrm>
            <a:off x="6120100" y="3535825"/>
            <a:ext cx="314400" cy="705300"/>
          </a:xfrm>
          <a:prstGeom prst="straightConnector1">
            <a:avLst/>
          </a:prstGeom>
          <a:noFill/>
          <a:ln cap="flat" cmpd="sng" w="28575">
            <a:solidFill>
              <a:srgbClr val="F6B26B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3" name="Google Shape;63;p13"/>
          <p:cNvCxnSpPr/>
          <p:nvPr/>
        </p:nvCxnSpPr>
        <p:spPr>
          <a:xfrm flipH="1" rot="10800000">
            <a:off x="5636650" y="4229425"/>
            <a:ext cx="740400" cy="6300"/>
          </a:xfrm>
          <a:prstGeom prst="straightConnector1">
            <a:avLst/>
          </a:prstGeom>
          <a:noFill/>
          <a:ln cap="flat" cmpd="sng" w="28575">
            <a:solidFill>
              <a:srgbClr val="F6B26B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4" name="Google Shape;64;p13"/>
          <p:cNvCxnSpPr/>
          <p:nvPr/>
        </p:nvCxnSpPr>
        <p:spPr>
          <a:xfrm flipH="1" rot="10800000">
            <a:off x="6522075" y="4229425"/>
            <a:ext cx="740400" cy="6300"/>
          </a:xfrm>
          <a:prstGeom prst="straightConnector1">
            <a:avLst/>
          </a:prstGeom>
          <a:noFill/>
          <a:ln cap="flat" cmpd="sng" w="28575">
            <a:solidFill>
              <a:srgbClr val="F6B26B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5" name="Google Shape;65;p13"/>
          <p:cNvCxnSpPr/>
          <p:nvPr/>
        </p:nvCxnSpPr>
        <p:spPr>
          <a:xfrm flipH="1">
            <a:off x="1662100" y="3263625"/>
            <a:ext cx="370200" cy="714000"/>
          </a:xfrm>
          <a:prstGeom prst="straightConnector1">
            <a:avLst/>
          </a:prstGeom>
          <a:noFill/>
          <a:ln cap="flat" cmpd="sng" w="28575">
            <a:solidFill>
              <a:srgbClr val="EA999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6" name="Google Shape;66;p13"/>
          <p:cNvCxnSpPr/>
          <p:nvPr/>
        </p:nvCxnSpPr>
        <p:spPr>
          <a:xfrm>
            <a:off x="2124825" y="3290025"/>
            <a:ext cx="357000" cy="661200"/>
          </a:xfrm>
          <a:prstGeom prst="straightConnector1">
            <a:avLst/>
          </a:prstGeom>
          <a:noFill/>
          <a:ln cap="flat" cmpd="sng" w="28575">
            <a:solidFill>
              <a:srgbClr val="EA999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7" name="Google Shape;67;p13"/>
          <p:cNvCxnSpPr/>
          <p:nvPr/>
        </p:nvCxnSpPr>
        <p:spPr>
          <a:xfrm flipH="1" rot="10800000">
            <a:off x="1741425" y="4002900"/>
            <a:ext cx="740400" cy="6300"/>
          </a:xfrm>
          <a:prstGeom prst="straightConnector1">
            <a:avLst/>
          </a:prstGeom>
          <a:noFill/>
          <a:ln cap="flat" cmpd="sng" w="28575">
            <a:solidFill>
              <a:srgbClr val="EA9999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8" name="Google Shape;68;p13"/>
          <p:cNvSpPr/>
          <p:nvPr/>
        </p:nvSpPr>
        <p:spPr>
          <a:xfrm>
            <a:off x="5224425" y="2948125"/>
            <a:ext cx="488400" cy="445500"/>
          </a:xfrm>
          <a:prstGeom prst="mathEqual">
            <a:avLst>
              <a:gd fmla="val 23520" name="adj1"/>
              <a:gd fmla="val 25109" name="adj2"/>
            </a:avLst>
          </a:prstGeom>
          <a:gradFill>
            <a:gsLst>
              <a:gs pos="0">
                <a:srgbClr val="E06666"/>
              </a:gs>
              <a:gs pos="26000">
                <a:srgbClr val="F6B26B"/>
              </a:gs>
              <a:gs pos="43000">
                <a:srgbClr val="FFD966"/>
              </a:gs>
              <a:gs pos="62000">
                <a:srgbClr val="93C47D"/>
              </a:gs>
              <a:gs pos="77000">
                <a:srgbClr val="6D9EEB"/>
              </a:gs>
              <a:gs pos="100000">
                <a:srgbClr val="8E7CC3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1239400" y="3034200"/>
            <a:ext cx="422700" cy="367500"/>
          </a:xfrm>
          <a:prstGeom prst="mathEqual">
            <a:avLst>
              <a:gd fmla="val 23520" name="adj1"/>
              <a:gd fmla="val 25109" name="adj2"/>
            </a:avLst>
          </a:prstGeom>
          <a:gradFill>
            <a:gsLst>
              <a:gs pos="0">
                <a:srgbClr val="E06666"/>
              </a:gs>
              <a:gs pos="26000">
                <a:srgbClr val="F6B26B"/>
              </a:gs>
              <a:gs pos="43000">
                <a:srgbClr val="FFD966"/>
              </a:gs>
              <a:gs pos="62000">
                <a:srgbClr val="93C47D"/>
              </a:gs>
              <a:gs pos="77000">
                <a:srgbClr val="6D9EEB"/>
              </a:gs>
              <a:gs pos="100000">
                <a:srgbClr val="8E7CC3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/>
          <p:nvPr/>
        </p:nvSpPr>
        <p:spPr>
          <a:xfrm>
            <a:off x="638199" y="3010799"/>
            <a:ext cx="601200" cy="4143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E06666"/>
                </a:solidFill>
                <a:latin typeface="Handlee"/>
              </a:rPr>
              <a:t>r=1</a:t>
            </a:r>
          </a:p>
        </p:txBody>
      </p:sp>
      <p:sp>
        <p:nvSpPr>
          <p:cNvPr id="71" name="Google Shape;71;p13"/>
          <p:cNvSpPr/>
          <p:nvPr/>
        </p:nvSpPr>
        <p:spPr>
          <a:xfrm>
            <a:off x="4623224" y="2948125"/>
            <a:ext cx="601205" cy="4455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E06666"/>
                </a:solidFill>
                <a:latin typeface="Handlee"/>
              </a:rPr>
              <a:t>r=2</a:t>
            </a:r>
          </a:p>
        </p:txBody>
      </p:sp>
      <p:sp>
        <p:nvSpPr>
          <p:cNvPr id="72" name="Google Shape;72;p13"/>
          <p:cNvSpPr txBox="1"/>
          <p:nvPr/>
        </p:nvSpPr>
        <p:spPr>
          <a:xfrm>
            <a:off x="1490800" y="4157075"/>
            <a:ext cx="1321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3 lolly sticks</a:t>
            </a:r>
            <a:endParaRPr/>
          </a:p>
        </p:txBody>
      </p:sp>
      <p:sp>
        <p:nvSpPr>
          <p:cNvPr id="73" name="Google Shape;73;p13"/>
          <p:cNvSpPr txBox="1"/>
          <p:nvPr/>
        </p:nvSpPr>
        <p:spPr>
          <a:xfrm>
            <a:off x="5848125" y="4405675"/>
            <a:ext cx="1321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9</a:t>
            </a:r>
            <a:r>
              <a:rPr lang="en-GB"/>
              <a:t> lolly sticks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0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CE5CD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/>
          <p:nvPr/>
        </p:nvSpPr>
        <p:spPr>
          <a:xfrm>
            <a:off x="2178700" y="374100"/>
            <a:ext cx="5032256" cy="909102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>
                  <a:noFill/>
                </a:ln>
                <a:gradFill>
                  <a:gsLst>
                    <a:gs pos="0">
                      <a:srgbClr val="E06666"/>
                    </a:gs>
                    <a:gs pos="26000">
                      <a:srgbClr val="F6B26B"/>
                    </a:gs>
                    <a:gs pos="43000">
                      <a:srgbClr val="FFD966"/>
                    </a:gs>
                    <a:gs pos="62000">
                      <a:srgbClr val="93C47D"/>
                    </a:gs>
                    <a:gs pos="77000">
                      <a:srgbClr val="6D9EEB"/>
                    </a:gs>
                    <a:gs pos="100000">
                      <a:srgbClr val="8E7CC3"/>
                    </a:gs>
                  </a:gsLst>
                  <a:lin ang="5400700" scaled="0"/>
                </a:gradFill>
                <a:latin typeface="Major Mono Display"/>
              </a:rPr>
              <a:t>How we staRted</a:t>
            </a:r>
          </a:p>
        </p:txBody>
      </p:sp>
      <p:sp>
        <p:nvSpPr>
          <p:cNvPr id="79" name="Google Shape;79;p14"/>
          <p:cNvSpPr txBox="1"/>
          <p:nvPr/>
        </p:nvSpPr>
        <p:spPr>
          <a:xfrm>
            <a:off x="135925" y="1551925"/>
            <a:ext cx="8872200" cy="103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latin typeface="Major Mono Display"/>
                <a:ea typeface="Major Mono Display"/>
                <a:cs typeface="Major Mono Display"/>
                <a:sym typeface="Major Mono Display"/>
              </a:rPr>
              <a:t>We started by drawing the next triangle in the pattern and adding up the results.</a:t>
            </a:r>
            <a:endParaRPr sz="2100">
              <a:latin typeface="Major Mono Display"/>
              <a:ea typeface="Major Mono Display"/>
              <a:cs typeface="Major Mono Display"/>
              <a:sym typeface="Major Mono Display"/>
            </a:endParaRPr>
          </a:p>
        </p:txBody>
      </p:sp>
      <p:cxnSp>
        <p:nvCxnSpPr>
          <p:cNvPr id="80" name="Google Shape;80;p14"/>
          <p:cNvCxnSpPr/>
          <p:nvPr/>
        </p:nvCxnSpPr>
        <p:spPr>
          <a:xfrm flipH="1">
            <a:off x="3701194" y="2311850"/>
            <a:ext cx="293400" cy="635400"/>
          </a:xfrm>
          <a:prstGeom prst="straightConnector1">
            <a:avLst/>
          </a:prstGeom>
          <a:noFill/>
          <a:ln cap="flat" cmpd="sng" w="28575">
            <a:solidFill>
              <a:srgbClr val="E0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1" name="Google Shape;81;p14"/>
          <p:cNvCxnSpPr/>
          <p:nvPr/>
        </p:nvCxnSpPr>
        <p:spPr>
          <a:xfrm>
            <a:off x="4067924" y="2335343"/>
            <a:ext cx="282900" cy="588300"/>
          </a:xfrm>
          <a:prstGeom prst="straightConnector1">
            <a:avLst/>
          </a:prstGeom>
          <a:noFill/>
          <a:ln cap="flat" cmpd="sng" w="28575">
            <a:solidFill>
              <a:srgbClr val="E0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2" name="Google Shape;82;p14"/>
          <p:cNvCxnSpPr/>
          <p:nvPr/>
        </p:nvCxnSpPr>
        <p:spPr>
          <a:xfrm flipH="1" rot="10800000">
            <a:off x="3701198" y="2947147"/>
            <a:ext cx="586800" cy="5700"/>
          </a:xfrm>
          <a:prstGeom prst="straightConnector1">
            <a:avLst/>
          </a:prstGeom>
          <a:noFill/>
          <a:ln cap="flat" cmpd="sng" w="28575">
            <a:solidFill>
              <a:srgbClr val="E0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3" name="Google Shape;83;p14"/>
          <p:cNvCxnSpPr/>
          <p:nvPr/>
        </p:nvCxnSpPr>
        <p:spPr>
          <a:xfrm flipH="1">
            <a:off x="4054982" y="2976340"/>
            <a:ext cx="293400" cy="635400"/>
          </a:xfrm>
          <a:prstGeom prst="straightConnector1">
            <a:avLst/>
          </a:prstGeom>
          <a:noFill/>
          <a:ln cap="flat" cmpd="sng" w="28575">
            <a:solidFill>
              <a:srgbClr val="E69138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4" name="Google Shape;84;p14"/>
          <p:cNvCxnSpPr/>
          <p:nvPr/>
        </p:nvCxnSpPr>
        <p:spPr>
          <a:xfrm>
            <a:off x="4421711" y="2999833"/>
            <a:ext cx="282900" cy="588300"/>
          </a:xfrm>
          <a:prstGeom prst="straightConnector1">
            <a:avLst/>
          </a:prstGeom>
          <a:noFill/>
          <a:ln cap="flat" cmpd="sng" w="28575">
            <a:solidFill>
              <a:srgbClr val="E69138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5" name="Google Shape;85;p14"/>
          <p:cNvCxnSpPr/>
          <p:nvPr/>
        </p:nvCxnSpPr>
        <p:spPr>
          <a:xfrm flipH="1" rot="10800000">
            <a:off x="4117853" y="3611636"/>
            <a:ext cx="586800" cy="5700"/>
          </a:xfrm>
          <a:prstGeom prst="straightConnector1">
            <a:avLst/>
          </a:prstGeom>
          <a:noFill/>
          <a:ln cap="flat" cmpd="sng" w="28575">
            <a:solidFill>
              <a:srgbClr val="E69138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6" name="Google Shape;86;p14"/>
          <p:cNvCxnSpPr/>
          <p:nvPr/>
        </p:nvCxnSpPr>
        <p:spPr>
          <a:xfrm flipH="1">
            <a:off x="3405321" y="2973537"/>
            <a:ext cx="293400" cy="635400"/>
          </a:xfrm>
          <a:prstGeom prst="straightConnector1">
            <a:avLst/>
          </a:prstGeom>
          <a:noFill/>
          <a:ln cap="flat" cmpd="sng" w="28575">
            <a:solidFill>
              <a:srgbClr val="E69138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7" name="Google Shape;87;p14"/>
          <p:cNvCxnSpPr/>
          <p:nvPr/>
        </p:nvCxnSpPr>
        <p:spPr>
          <a:xfrm>
            <a:off x="3772051" y="2997030"/>
            <a:ext cx="282900" cy="588300"/>
          </a:xfrm>
          <a:prstGeom prst="straightConnector1">
            <a:avLst/>
          </a:prstGeom>
          <a:noFill/>
          <a:ln cap="flat" cmpd="sng" w="28575">
            <a:solidFill>
              <a:srgbClr val="E69138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8" name="Google Shape;88;p14"/>
          <p:cNvCxnSpPr/>
          <p:nvPr/>
        </p:nvCxnSpPr>
        <p:spPr>
          <a:xfrm flipH="1" rot="10800000">
            <a:off x="3468193" y="3608833"/>
            <a:ext cx="586800" cy="5700"/>
          </a:xfrm>
          <a:prstGeom prst="straightConnector1">
            <a:avLst/>
          </a:prstGeom>
          <a:noFill/>
          <a:ln cap="flat" cmpd="sng" w="28575">
            <a:solidFill>
              <a:srgbClr val="E69138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9" name="Google Shape;89;p14"/>
          <p:cNvCxnSpPr/>
          <p:nvPr/>
        </p:nvCxnSpPr>
        <p:spPr>
          <a:xfrm flipH="1">
            <a:off x="4361316" y="3640830"/>
            <a:ext cx="293400" cy="635400"/>
          </a:xfrm>
          <a:prstGeom prst="straightConnector1">
            <a:avLst/>
          </a:prstGeom>
          <a:noFill/>
          <a:ln cap="flat" cmpd="sng" w="28575">
            <a:solidFill>
              <a:srgbClr val="FFD9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0" name="Google Shape;90;p14"/>
          <p:cNvCxnSpPr/>
          <p:nvPr/>
        </p:nvCxnSpPr>
        <p:spPr>
          <a:xfrm>
            <a:off x="4728045" y="3664323"/>
            <a:ext cx="282900" cy="588300"/>
          </a:xfrm>
          <a:prstGeom prst="straightConnector1">
            <a:avLst/>
          </a:prstGeom>
          <a:noFill/>
          <a:ln cap="flat" cmpd="sng" w="28575">
            <a:solidFill>
              <a:srgbClr val="FFD9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1" name="Google Shape;91;p14"/>
          <p:cNvCxnSpPr/>
          <p:nvPr/>
        </p:nvCxnSpPr>
        <p:spPr>
          <a:xfrm flipH="1" rot="10800000">
            <a:off x="4424188" y="4276126"/>
            <a:ext cx="586800" cy="5700"/>
          </a:xfrm>
          <a:prstGeom prst="straightConnector1">
            <a:avLst/>
          </a:prstGeom>
          <a:noFill/>
          <a:ln cap="flat" cmpd="sng" w="28575">
            <a:solidFill>
              <a:srgbClr val="FFD9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2" name="Google Shape;92;p14"/>
          <p:cNvCxnSpPr/>
          <p:nvPr/>
        </p:nvCxnSpPr>
        <p:spPr>
          <a:xfrm flipH="1">
            <a:off x="3732628" y="3638027"/>
            <a:ext cx="293400" cy="635400"/>
          </a:xfrm>
          <a:prstGeom prst="straightConnector1">
            <a:avLst/>
          </a:prstGeom>
          <a:noFill/>
          <a:ln cap="flat" cmpd="sng" w="28575">
            <a:solidFill>
              <a:srgbClr val="FFD9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3" name="Google Shape;93;p14"/>
          <p:cNvCxnSpPr/>
          <p:nvPr/>
        </p:nvCxnSpPr>
        <p:spPr>
          <a:xfrm>
            <a:off x="4099357" y="3661520"/>
            <a:ext cx="282900" cy="588300"/>
          </a:xfrm>
          <a:prstGeom prst="straightConnector1">
            <a:avLst/>
          </a:prstGeom>
          <a:noFill/>
          <a:ln cap="flat" cmpd="sng" w="28575">
            <a:solidFill>
              <a:srgbClr val="FFD9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4" name="Google Shape;94;p14"/>
          <p:cNvCxnSpPr/>
          <p:nvPr/>
        </p:nvCxnSpPr>
        <p:spPr>
          <a:xfrm flipH="1" rot="10800000">
            <a:off x="3795500" y="4273323"/>
            <a:ext cx="586800" cy="5700"/>
          </a:xfrm>
          <a:prstGeom prst="straightConnector1">
            <a:avLst/>
          </a:prstGeom>
          <a:noFill/>
          <a:ln cap="flat" cmpd="sng" w="28575">
            <a:solidFill>
              <a:srgbClr val="FFD9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5" name="Google Shape;95;p14"/>
          <p:cNvCxnSpPr/>
          <p:nvPr/>
        </p:nvCxnSpPr>
        <p:spPr>
          <a:xfrm flipH="1">
            <a:off x="3103960" y="3638027"/>
            <a:ext cx="293400" cy="635400"/>
          </a:xfrm>
          <a:prstGeom prst="straightConnector1">
            <a:avLst/>
          </a:prstGeom>
          <a:noFill/>
          <a:ln cap="flat" cmpd="sng" w="28575">
            <a:solidFill>
              <a:srgbClr val="FFD9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6" name="Google Shape;96;p14"/>
          <p:cNvCxnSpPr/>
          <p:nvPr/>
        </p:nvCxnSpPr>
        <p:spPr>
          <a:xfrm>
            <a:off x="3410298" y="3661520"/>
            <a:ext cx="282900" cy="588300"/>
          </a:xfrm>
          <a:prstGeom prst="straightConnector1">
            <a:avLst/>
          </a:prstGeom>
          <a:noFill/>
          <a:ln cap="flat" cmpd="sng" w="28575">
            <a:solidFill>
              <a:srgbClr val="FFD9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7" name="Google Shape;97;p14"/>
          <p:cNvCxnSpPr/>
          <p:nvPr/>
        </p:nvCxnSpPr>
        <p:spPr>
          <a:xfrm flipH="1" rot="10800000">
            <a:off x="3124867" y="4296817"/>
            <a:ext cx="586800" cy="5700"/>
          </a:xfrm>
          <a:prstGeom prst="straightConnector1">
            <a:avLst/>
          </a:prstGeom>
          <a:noFill/>
          <a:ln cap="flat" cmpd="sng" w="28575">
            <a:solidFill>
              <a:srgbClr val="FFD9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8" name="Google Shape;98;p14"/>
          <p:cNvCxnSpPr/>
          <p:nvPr/>
        </p:nvCxnSpPr>
        <p:spPr>
          <a:xfrm flipH="1">
            <a:off x="4728636" y="4308123"/>
            <a:ext cx="293400" cy="635400"/>
          </a:xfrm>
          <a:prstGeom prst="straightConnector1">
            <a:avLst/>
          </a:prstGeom>
          <a:noFill/>
          <a:ln cap="flat" cmpd="sng" w="28575">
            <a:solidFill>
              <a:srgbClr val="93C47D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9" name="Google Shape;99;p14"/>
          <p:cNvCxnSpPr/>
          <p:nvPr/>
        </p:nvCxnSpPr>
        <p:spPr>
          <a:xfrm>
            <a:off x="5095365" y="4331616"/>
            <a:ext cx="282900" cy="588300"/>
          </a:xfrm>
          <a:prstGeom prst="straightConnector1">
            <a:avLst/>
          </a:prstGeom>
          <a:noFill/>
          <a:ln cap="flat" cmpd="sng" w="28575">
            <a:solidFill>
              <a:srgbClr val="93C47D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0" name="Google Shape;100;p14"/>
          <p:cNvCxnSpPr/>
          <p:nvPr/>
        </p:nvCxnSpPr>
        <p:spPr>
          <a:xfrm flipH="1" rot="10800000">
            <a:off x="4791482" y="4940620"/>
            <a:ext cx="586800" cy="5700"/>
          </a:xfrm>
          <a:prstGeom prst="straightConnector1">
            <a:avLst/>
          </a:prstGeom>
          <a:noFill/>
          <a:ln cap="flat" cmpd="sng" w="28575">
            <a:solidFill>
              <a:srgbClr val="93C47D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1" name="Google Shape;101;p14"/>
          <p:cNvCxnSpPr/>
          <p:nvPr/>
        </p:nvCxnSpPr>
        <p:spPr>
          <a:xfrm flipH="1">
            <a:off x="4099948" y="4305320"/>
            <a:ext cx="293400" cy="635400"/>
          </a:xfrm>
          <a:prstGeom prst="straightConnector1">
            <a:avLst/>
          </a:prstGeom>
          <a:noFill/>
          <a:ln cap="flat" cmpd="sng" w="28575">
            <a:solidFill>
              <a:srgbClr val="93C47D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2" name="Google Shape;102;p14"/>
          <p:cNvCxnSpPr/>
          <p:nvPr/>
        </p:nvCxnSpPr>
        <p:spPr>
          <a:xfrm>
            <a:off x="4466677" y="4328813"/>
            <a:ext cx="282900" cy="588300"/>
          </a:xfrm>
          <a:prstGeom prst="straightConnector1">
            <a:avLst/>
          </a:prstGeom>
          <a:noFill/>
          <a:ln cap="flat" cmpd="sng" w="28575">
            <a:solidFill>
              <a:srgbClr val="93C47D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3" name="Google Shape;103;p14"/>
          <p:cNvCxnSpPr/>
          <p:nvPr/>
        </p:nvCxnSpPr>
        <p:spPr>
          <a:xfrm flipH="1" rot="10800000">
            <a:off x="4117845" y="4967016"/>
            <a:ext cx="586800" cy="5700"/>
          </a:xfrm>
          <a:prstGeom prst="straightConnector1">
            <a:avLst/>
          </a:prstGeom>
          <a:noFill/>
          <a:ln cap="flat" cmpd="sng" w="28575">
            <a:solidFill>
              <a:srgbClr val="93C47D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4" name="Google Shape;104;p14"/>
          <p:cNvCxnSpPr/>
          <p:nvPr/>
        </p:nvCxnSpPr>
        <p:spPr>
          <a:xfrm flipH="1">
            <a:off x="3471280" y="4305320"/>
            <a:ext cx="293400" cy="635400"/>
          </a:xfrm>
          <a:prstGeom prst="straightConnector1">
            <a:avLst/>
          </a:prstGeom>
          <a:noFill/>
          <a:ln cap="flat" cmpd="sng" w="28575">
            <a:solidFill>
              <a:srgbClr val="93C47D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5" name="Google Shape;105;p14"/>
          <p:cNvCxnSpPr/>
          <p:nvPr/>
        </p:nvCxnSpPr>
        <p:spPr>
          <a:xfrm>
            <a:off x="3777618" y="4328813"/>
            <a:ext cx="282900" cy="588300"/>
          </a:xfrm>
          <a:prstGeom prst="straightConnector1">
            <a:avLst/>
          </a:prstGeom>
          <a:noFill/>
          <a:ln cap="flat" cmpd="sng" w="28575">
            <a:solidFill>
              <a:srgbClr val="93C47D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6" name="Google Shape;106;p14"/>
          <p:cNvCxnSpPr/>
          <p:nvPr/>
        </p:nvCxnSpPr>
        <p:spPr>
          <a:xfrm flipH="1" rot="10800000">
            <a:off x="3468212" y="4943535"/>
            <a:ext cx="586800" cy="5700"/>
          </a:xfrm>
          <a:prstGeom prst="straightConnector1">
            <a:avLst/>
          </a:prstGeom>
          <a:noFill/>
          <a:ln cap="flat" cmpd="sng" w="28575">
            <a:solidFill>
              <a:srgbClr val="93C47D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7" name="Google Shape;107;p14"/>
          <p:cNvCxnSpPr/>
          <p:nvPr/>
        </p:nvCxnSpPr>
        <p:spPr>
          <a:xfrm flipH="1">
            <a:off x="2850646" y="4326010"/>
            <a:ext cx="293400" cy="635400"/>
          </a:xfrm>
          <a:prstGeom prst="straightConnector1">
            <a:avLst/>
          </a:prstGeom>
          <a:noFill/>
          <a:ln cap="flat" cmpd="sng" w="28575">
            <a:solidFill>
              <a:srgbClr val="93C47D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8" name="Google Shape;108;p14"/>
          <p:cNvCxnSpPr/>
          <p:nvPr/>
        </p:nvCxnSpPr>
        <p:spPr>
          <a:xfrm>
            <a:off x="3156984" y="4349503"/>
            <a:ext cx="282900" cy="588300"/>
          </a:xfrm>
          <a:prstGeom prst="straightConnector1">
            <a:avLst/>
          </a:prstGeom>
          <a:noFill/>
          <a:ln cap="flat" cmpd="sng" w="28575">
            <a:solidFill>
              <a:srgbClr val="93C47D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9" name="Google Shape;109;p14"/>
          <p:cNvCxnSpPr/>
          <p:nvPr/>
        </p:nvCxnSpPr>
        <p:spPr>
          <a:xfrm flipH="1" rot="10800000">
            <a:off x="2850653" y="4984875"/>
            <a:ext cx="586800" cy="5700"/>
          </a:xfrm>
          <a:prstGeom prst="straightConnector1">
            <a:avLst/>
          </a:prstGeom>
          <a:noFill/>
          <a:ln cap="flat" cmpd="sng" w="28575">
            <a:solidFill>
              <a:srgbClr val="93C47D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  <mc:AlternateContent>
    <mc:Choice Requires="p14">
      <p:transition spd="slow" p14:dur="10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5"/>
          <p:cNvSpPr txBox="1"/>
          <p:nvPr/>
        </p:nvSpPr>
        <p:spPr>
          <a:xfrm>
            <a:off x="132225" y="1242225"/>
            <a:ext cx="8872200" cy="153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115" name="Google Shape;115;p15"/>
          <p:cNvSpPr/>
          <p:nvPr/>
        </p:nvSpPr>
        <p:spPr>
          <a:xfrm>
            <a:off x="2611176" y="86700"/>
            <a:ext cx="4126295" cy="117408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>
                  <a:noFill/>
                </a:ln>
                <a:gradFill>
                  <a:gsLst>
                    <a:gs pos="0">
                      <a:srgbClr val="E06666"/>
                    </a:gs>
                    <a:gs pos="26000">
                      <a:srgbClr val="F6B26B"/>
                    </a:gs>
                    <a:gs pos="43000">
                      <a:srgbClr val="FFD966"/>
                    </a:gs>
                    <a:gs pos="62000">
                      <a:srgbClr val="93C47D"/>
                    </a:gs>
                    <a:gs pos="77000">
                      <a:srgbClr val="6D9EEB"/>
                    </a:gs>
                    <a:gs pos="100000">
                      <a:srgbClr val="8E7CC3"/>
                    </a:gs>
                  </a:gsLst>
                  <a:lin ang="5400012" scaled="0"/>
                </a:gradFill>
                <a:latin typeface="Major Mono Display"/>
              </a:rPr>
              <a:t>0uR Results</a:t>
            </a:r>
          </a:p>
        </p:txBody>
      </p:sp>
      <p:graphicFrame>
        <p:nvGraphicFramePr>
          <p:cNvPr id="116" name="Google Shape;116;p15"/>
          <p:cNvGraphicFramePr/>
          <p:nvPr/>
        </p:nvGraphicFramePr>
        <p:xfrm>
          <a:off x="3391800" y="1816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{74E1773A-9B9D-4CD5-A4AE-67FA24CA52E8}</a:tableStyleId>
              </a:tblPr>
              <a:tblGrid>
                <a:gridCol w="1004825"/>
                <a:gridCol w="1004825"/>
              </a:tblGrid>
              <a:tr h="100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200">
                          <a:solidFill>
                            <a:srgbClr val="8E7CC3"/>
                          </a:solidFill>
                          <a:latin typeface="Handlee"/>
                          <a:ea typeface="Handlee"/>
                          <a:cs typeface="Handlee"/>
                          <a:sym typeface="Handlee"/>
                        </a:rPr>
                        <a:t>r = 1</a:t>
                      </a:r>
                      <a:endParaRPr sz="2200">
                        <a:solidFill>
                          <a:srgbClr val="8E7CC3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200">
                          <a:solidFill>
                            <a:srgbClr val="8E7CC3"/>
                          </a:solidFill>
                          <a:latin typeface="Handlee"/>
                          <a:ea typeface="Handlee"/>
                          <a:cs typeface="Handlee"/>
                          <a:sym typeface="Handlee"/>
                        </a:rPr>
                        <a:t>3</a:t>
                      </a:r>
                      <a:endParaRPr sz="2200">
                        <a:solidFill>
                          <a:srgbClr val="8E7CC3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</a:tr>
              <a:tr h="521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200">
                          <a:solidFill>
                            <a:srgbClr val="8E7CC3"/>
                          </a:solidFill>
                          <a:latin typeface="Handlee"/>
                          <a:ea typeface="Handlee"/>
                          <a:cs typeface="Handlee"/>
                          <a:sym typeface="Handlee"/>
                        </a:rPr>
                        <a:t>r = 2</a:t>
                      </a:r>
                      <a:endParaRPr sz="2200">
                        <a:solidFill>
                          <a:srgbClr val="8E7CC3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200">
                          <a:solidFill>
                            <a:srgbClr val="8E7CC3"/>
                          </a:solidFill>
                          <a:latin typeface="Handlee"/>
                          <a:ea typeface="Handlee"/>
                          <a:cs typeface="Handlee"/>
                          <a:sym typeface="Handlee"/>
                        </a:rPr>
                        <a:t>9</a:t>
                      </a:r>
                      <a:endParaRPr sz="2200">
                        <a:solidFill>
                          <a:srgbClr val="8E7CC3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</a:tr>
              <a:tr h="521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200">
                          <a:solidFill>
                            <a:srgbClr val="8E7CC3"/>
                          </a:solidFill>
                          <a:latin typeface="Handlee"/>
                          <a:ea typeface="Handlee"/>
                          <a:cs typeface="Handlee"/>
                          <a:sym typeface="Handlee"/>
                        </a:rPr>
                        <a:t>r = 3</a:t>
                      </a:r>
                      <a:endParaRPr sz="2200">
                        <a:solidFill>
                          <a:srgbClr val="8E7CC3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200">
                          <a:solidFill>
                            <a:srgbClr val="8E7CC3"/>
                          </a:solidFill>
                          <a:latin typeface="Handlee"/>
                          <a:ea typeface="Handlee"/>
                          <a:cs typeface="Handlee"/>
                          <a:sym typeface="Handlee"/>
                        </a:rPr>
                        <a:t>18</a:t>
                      </a:r>
                      <a:endParaRPr sz="2200">
                        <a:solidFill>
                          <a:srgbClr val="8E7CC3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</a:tr>
              <a:tr h="521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200">
                          <a:solidFill>
                            <a:srgbClr val="8E7CC3"/>
                          </a:solidFill>
                          <a:latin typeface="Handlee"/>
                          <a:ea typeface="Handlee"/>
                          <a:cs typeface="Handlee"/>
                          <a:sym typeface="Handlee"/>
                        </a:rPr>
                        <a:t>r = 4</a:t>
                      </a:r>
                      <a:endParaRPr sz="2200">
                        <a:solidFill>
                          <a:srgbClr val="8E7CC3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200">
                          <a:solidFill>
                            <a:srgbClr val="8E7CC3"/>
                          </a:solidFill>
                          <a:latin typeface="Handlee"/>
                          <a:ea typeface="Handlee"/>
                          <a:cs typeface="Handlee"/>
                          <a:sym typeface="Handlee"/>
                        </a:rPr>
                        <a:t>30</a:t>
                      </a:r>
                      <a:endParaRPr sz="2200">
                        <a:solidFill>
                          <a:srgbClr val="8E7CC3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</a:tr>
              <a:tr h="521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200">
                          <a:solidFill>
                            <a:srgbClr val="8E7CC3"/>
                          </a:solidFill>
                          <a:latin typeface="Handlee"/>
                          <a:ea typeface="Handlee"/>
                          <a:cs typeface="Handlee"/>
                          <a:sym typeface="Handlee"/>
                        </a:rPr>
                        <a:t>r = 5</a:t>
                      </a:r>
                      <a:endParaRPr sz="2200">
                        <a:solidFill>
                          <a:srgbClr val="8E7CC3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200">
                          <a:solidFill>
                            <a:srgbClr val="8E7CC3"/>
                          </a:solidFill>
                          <a:latin typeface="Handlee"/>
                          <a:ea typeface="Handlee"/>
                          <a:cs typeface="Handlee"/>
                          <a:sym typeface="Handlee"/>
                        </a:rPr>
                        <a:t>45</a:t>
                      </a:r>
                      <a:endParaRPr sz="2200">
                        <a:solidFill>
                          <a:srgbClr val="8E7CC3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10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6"/>
          <p:cNvSpPr txBox="1"/>
          <p:nvPr/>
        </p:nvSpPr>
        <p:spPr>
          <a:xfrm>
            <a:off x="132225" y="1242225"/>
            <a:ext cx="8872200" cy="153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chemeClr val="dk1"/>
                </a:solidFill>
                <a:latin typeface="Major Mono Display"/>
                <a:ea typeface="Major Mono Display"/>
                <a:cs typeface="Major Mono Display"/>
                <a:sym typeface="Major Mono Display"/>
              </a:rPr>
              <a:t>We were struggling so we tried dividing the number of lolly sticks by the number of rows and we found a pattern. </a:t>
            </a:r>
            <a:endParaRPr sz="2400"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122" name="Google Shape;122;p16"/>
          <p:cNvSpPr/>
          <p:nvPr/>
        </p:nvSpPr>
        <p:spPr>
          <a:xfrm>
            <a:off x="2611176" y="86700"/>
            <a:ext cx="4126295" cy="117408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>
                  <a:noFill/>
                </a:ln>
                <a:gradFill>
                  <a:gsLst>
                    <a:gs pos="0">
                      <a:srgbClr val="E06666"/>
                    </a:gs>
                    <a:gs pos="26000">
                      <a:srgbClr val="F6B26B"/>
                    </a:gs>
                    <a:gs pos="43000">
                      <a:srgbClr val="FFD966"/>
                    </a:gs>
                    <a:gs pos="62000">
                      <a:srgbClr val="93C47D"/>
                    </a:gs>
                    <a:gs pos="77000">
                      <a:srgbClr val="6D9EEB"/>
                    </a:gs>
                    <a:gs pos="100000">
                      <a:srgbClr val="8E7CC3"/>
                    </a:gs>
                  </a:gsLst>
                  <a:lin ang="5400012" scaled="0"/>
                </a:gradFill>
                <a:latin typeface="Major Mono Display"/>
              </a:rPr>
              <a:t>0uR Results</a:t>
            </a:r>
          </a:p>
        </p:txBody>
      </p:sp>
      <p:graphicFrame>
        <p:nvGraphicFramePr>
          <p:cNvPr id="123" name="Google Shape;123;p16"/>
          <p:cNvGraphicFramePr/>
          <p:nvPr/>
        </p:nvGraphicFramePr>
        <p:xfrm>
          <a:off x="2799750" y="2423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{74E1773A-9B9D-4CD5-A4AE-67FA24CA52E8}</a:tableStyleId>
              </a:tblPr>
              <a:tblGrid>
                <a:gridCol w="1004825"/>
                <a:gridCol w="1004825"/>
                <a:gridCol w="1263775"/>
              </a:tblGrid>
              <a:tr h="100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200">
                          <a:solidFill>
                            <a:srgbClr val="8E7CC3"/>
                          </a:solidFill>
                          <a:latin typeface="Handlee"/>
                          <a:ea typeface="Handlee"/>
                          <a:cs typeface="Handlee"/>
                          <a:sym typeface="Handlee"/>
                        </a:rPr>
                        <a:t>r = 1</a:t>
                      </a:r>
                      <a:endParaRPr sz="2200">
                        <a:solidFill>
                          <a:srgbClr val="8E7CC3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200">
                          <a:solidFill>
                            <a:srgbClr val="8E7CC3"/>
                          </a:solidFill>
                          <a:latin typeface="Handlee"/>
                          <a:ea typeface="Handlee"/>
                          <a:cs typeface="Handlee"/>
                          <a:sym typeface="Handlee"/>
                        </a:rPr>
                        <a:t>r x 3</a:t>
                      </a:r>
                      <a:endParaRPr sz="2200">
                        <a:solidFill>
                          <a:srgbClr val="8E7CC3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200">
                          <a:solidFill>
                            <a:srgbClr val="8E7CC3"/>
                          </a:solidFill>
                          <a:latin typeface="Handlee"/>
                          <a:ea typeface="Handlee"/>
                          <a:cs typeface="Handlee"/>
                          <a:sym typeface="Handlee"/>
                        </a:rPr>
                        <a:t>3</a:t>
                      </a:r>
                      <a:endParaRPr sz="2200">
                        <a:solidFill>
                          <a:srgbClr val="8E7CC3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</a:tr>
              <a:tr h="521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200">
                          <a:solidFill>
                            <a:srgbClr val="8E7CC3"/>
                          </a:solidFill>
                          <a:latin typeface="Handlee"/>
                          <a:ea typeface="Handlee"/>
                          <a:cs typeface="Handlee"/>
                          <a:sym typeface="Handlee"/>
                        </a:rPr>
                        <a:t>r = 2</a:t>
                      </a:r>
                      <a:endParaRPr sz="2200">
                        <a:solidFill>
                          <a:srgbClr val="8E7CC3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200">
                          <a:solidFill>
                            <a:srgbClr val="8E7CC3"/>
                          </a:solidFill>
                          <a:latin typeface="Handlee"/>
                          <a:ea typeface="Handlee"/>
                          <a:cs typeface="Handlee"/>
                          <a:sym typeface="Handlee"/>
                        </a:rPr>
                        <a:t>r x 4.5</a:t>
                      </a:r>
                      <a:endParaRPr sz="2200">
                        <a:solidFill>
                          <a:srgbClr val="8E7CC3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200">
                          <a:solidFill>
                            <a:srgbClr val="8E7CC3"/>
                          </a:solidFill>
                          <a:latin typeface="Handlee"/>
                          <a:ea typeface="Handlee"/>
                          <a:cs typeface="Handlee"/>
                          <a:sym typeface="Handlee"/>
                        </a:rPr>
                        <a:t>9</a:t>
                      </a:r>
                      <a:endParaRPr sz="2200">
                        <a:solidFill>
                          <a:srgbClr val="8E7CC3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</a:tr>
              <a:tr h="521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200">
                          <a:solidFill>
                            <a:srgbClr val="8E7CC3"/>
                          </a:solidFill>
                          <a:latin typeface="Handlee"/>
                          <a:ea typeface="Handlee"/>
                          <a:cs typeface="Handlee"/>
                          <a:sym typeface="Handlee"/>
                        </a:rPr>
                        <a:t>r = 3</a:t>
                      </a:r>
                      <a:endParaRPr sz="2200">
                        <a:solidFill>
                          <a:srgbClr val="8E7CC3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200">
                          <a:solidFill>
                            <a:srgbClr val="8E7CC3"/>
                          </a:solidFill>
                          <a:latin typeface="Handlee"/>
                          <a:ea typeface="Handlee"/>
                          <a:cs typeface="Handlee"/>
                          <a:sym typeface="Handlee"/>
                        </a:rPr>
                        <a:t>r x 6</a:t>
                      </a:r>
                      <a:endParaRPr sz="2200">
                        <a:solidFill>
                          <a:srgbClr val="8E7CC3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200">
                          <a:solidFill>
                            <a:srgbClr val="8E7CC3"/>
                          </a:solidFill>
                          <a:latin typeface="Handlee"/>
                          <a:ea typeface="Handlee"/>
                          <a:cs typeface="Handlee"/>
                          <a:sym typeface="Handlee"/>
                        </a:rPr>
                        <a:t>18</a:t>
                      </a:r>
                      <a:endParaRPr sz="2200">
                        <a:solidFill>
                          <a:srgbClr val="8E7CC3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</a:tr>
              <a:tr h="521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200">
                          <a:solidFill>
                            <a:srgbClr val="8E7CC3"/>
                          </a:solidFill>
                          <a:latin typeface="Handlee"/>
                          <a:ea typeface="Handlee"/>
                          <a:cs typeface="Handlee"/>
                          <a:sym typeface="Handlee"/>
                        </a:rPr>
                        <a:t>r = 4</a:t>
                      </a:r>
                      <a:endParaRPr sz="2200">
                        <a:solidFill>
                          <a:srgbClr val="8E7CC3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200">
                          <a:solidFill>
                            <a:srgbClr val="8E7CC3"/>
                          </a:solidFill>
                          <a:latin typeface="Handlee"/>
                          <a:ea typeface="Handlee"/>
                          <a:cs typeface="Handlee"/>
                          <a:sym typeface="Handlee"/>
                        </a:rPr>
                        <a:t>r x 7.5</a:t>
                      </a:r>
                      <a:endParaRPr sz="2200">
                        <a:solidFill>
                          <a:srgbClr val="8E7CC3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200">
                          <a:solidFill>
                            <a:srgbClr val="8E7CC3"/>
                          </a:solidFill>
                          <a:latin typeface="Handlee"/>
                          <a:ea typeface="Handlee"/>
                          <a:cs typeface="Handlee"/>
                          <a:sym typeface="Handlee"/>
                        </a:rPr>
                        <a:t>30</a:t>
                      </a:r>
                      <a:endParaRPr sz="2200">
                        <a:solidFill>
                          <a:srgbClr val="8E7CC3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</a:tr>
              <a:tr h="521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200">
                          <a:solidFill>
                            <a:srgbClr val="8E7CC3"/>
                          </a:solidFill>
                          <a:latin typeface="Handlee"/>
                          <a:ea typeface="Handlee"/>
                          <a:cs typeface="Handlee"/>
                          <a:sym typeface="Handlee"/>
                        </a:rPr>
                        <a:t>r = 5</a:t>
                      </a:r>
                      <a:endParaRPr sz="2200">
                        <a:solidFill>
                          <a:srgbClr val="8E7CC3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200">
                          <a:solidFill>
                            <a:srgbClr val="8E7CC3"/>
                          </a:solidFill>
                          <a:latin typeface="Handlee"/>
                          <a:ea typeface="Handlee"/>
                          <a:cs typeface="Handlee"/>
                          <a:sym typeface="Handlee"/>
                        </a:rPr>
                        <a:t>r x 9</a:t>
                      </a:r>
                      <a:endParaRPr sz="2200">
                        <a:solidFill>
                          <a:srgbClr val="8E7CC3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200">
                          <a:solidFill>
                            <a:srgbClr val="8E7CC3"/>
                          </a:solidFill>
                          <a:latin typeface="Handlee"/>
                          <a:ea typeface="Handlee"/>
                          <a:cs typeface="Handlee"/>
                          <a:sym typeface="Handlee"/>
                        </a:rPr>
                        <a:t>45</a:t>
                      </a:r>
                      <a:endParaRPr sz="2200">
                        <a:solidFill>
                          <a:srgbClr val="8E7CC3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E7CC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</a:tr>
            </a:tbl>
          </a:graphicData>
        </a:graphic>
      </p:graphicFrame>
      <p:sp>
        <p:nvSpPr>
          <p:cNvPr id="124" name="Google Shape;124;p16"/>
          <p:cNvSpPr txBox="1"/>
          <p:nvPr/>
        </p:nvSpPr>
        <p:spPr>
          <a:xfrm>
            <a:off x="6749450" y="3241525"/>
            <a:ext cx="4262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0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EAD3"/>
        </a:solidFill>
      </p:bgPr>
    </p:bg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7"/>
          <p:cNvSpPr/>
          <p:nvPr/>
        </p:nvSpPr>
        <p:spPr>
          <a:xfrm>
            <a:off x="2280600" y="504425"/>
            <a:ext cx="4273275" cy="85945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gradFill>
                  <a:gsLst>
                    <a:gs pos="0">
                      <a:srgbClr val="E06666"/>
                    </a:gs>
                    <a:gs pos="26000">
                      <a:srgbClr val="F6B26B"/>
                    </a:gs>
                    <a:gs pos="43000">
                      <a:srgbClr val="FFD966"/>
                    </a:gs>
                    <a:gs pos="62000">
                      <a:srgbClr val="93C47D"/>
                    </a:gs>
                    <a:gs pos="77000">
                      <a:srgbClr val="6D9EEB"/>
                    </a:gs>
                    <a:gs pos="100000">
                      <a:srgbClr val="8E7CC3"/>
                    </a:gs>
                  </a:gsLst>
                  <a:lin ang="5400012" scaled="0"/>
                </a:gradFill>
                <a:latin typeface="Major Mono Display"/>
              </a:rPr>
              <a:t>0uR solution</a:t>
            </a:r>
          </a:p>
        </p:txBody>
      </p:sp>
      <p:sp>
        <p:nvSpPr>
          <p:cNvPr id="130" name="Google Shape;130;p17"/>
          <p:cNvSpPr txBox="1"/>
          <p:nvPr/>
        </p:nvSpPr>
        <p:spPr>
          <a:xfrm>
            <a:off x="270725" y="2015200"/>
            <a:ext cx="8180100" cy="323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chemeClr val="dk1"/>
                </a:solidFill>
                <a:latin typeface="Major Mono Display"/>
                <a:ea typeface="Major Mono Display"/>
                <a:cs typeface="Major Mono Display"/>
                <a:sym typeface="Major Mono Display"/>
              </a:rPr>
              <a:t>Our pattern helped us to write</a:t>
            </a:r>
            <a:r>
              <a:rPr lang="en-GB" sz="2100">
                <a:solidFill>
                  <a:schemeClr val="dk1"/>
                </a:solidFill>
                <a:latin typeface="Major Mono Display"/>
                <a:ea typeface="Major Mono Display"/>
                <a:cs typeface="Major Mono Display"/>
                <a:sym typeface="Major Mono Display"/>
              </a:rPr>
              <a:t> a formula. We did the nth term for the sequence </a:t>
            </a:r>
            <a:r>
              <a:rPr lang="en-GB" sz="21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3,  4.5,  6,  7.5 …</a:t>
            </a:r>
            <a:r>
              <a:rPr lang="en-GB" sz="2100">
                <a:solidFill>
                  <a:schemeClr val="dk1"/>
                </a:solidFill>
                <a:latin typeface="Major Mono Display"/>
                <a:ea typeface="Major Mono Display"/>
                <a:cs typeface="Major Mono Display"/>
                <a:sym typeface="Major Mono Display"/>
              </a:rPr>
              <a:t> and then multiplied it by r.</a:t>
            </a:r>
            <a:endParaRPr sz="2100">
              <a:solidFill>
                <a:schemeClr val="dk1"/>
              </a:solidFill>
              <a:latin typeface="Major Mono Display"/>
              <a:ea typeface="Major Mono Display"/>
              <a:cs typeface="Major Mono Display"/>
              <a:sym typeface="Major Mono Display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  <a:latin typeface="Major Mono Display"/>
              <a:ea typeface="Major Mono Display"/>
              <a:cs typeface="Major Mono Display"/>
              <a:sym typeface="Major Mono Display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  <a:latin typeface="Major Mono Display"/>
              <a:ea typeface="Major Mono Display"/>
              <a:cs typeface="Major Mono Display"/>
              <a:sym typeface="Major Mono Display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l = number of lolly sticks</a:t>
            </a:r>
            <a:endParaRPr sz="24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r = amount of rows</a:t>
            </a:r>
            <a:endParaRPr sz="24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131" name="Google Shape;131;p17"/>
          <p:cNvSpPr txBox="1"/>
          <p:nvPr/>
        </p:nvSpPr>
        <p:spPr>
          <a:xfrm>
            <a:off x="3104650" y="3192700"/>
            <a:ext cx="30000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r (1.5r + 1.5) = l</a:t>
            </a:r>
            <a:endParaRPr sz="24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</p:txBody>
      </p:sp>
    </p:spTree>
  </p:cSld>
  <p:clrMapOvr>
    <a:masterClrMapping/>
  </p:clrMapOvr>
  <mc:AlternateContent>
    <mc:Choice Requires="p14">
      <p:transition spd="slow" p14:dur="10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