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34"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20" name="Footer Placeholder 19"/>
          <p:cNvSpPr>
            <a:spLocks noGrp="1"/>
          </p:cNvSpPr>
          <p:nvPr>
            <p:ph type="ftr" sz="quarter" idx="11"/>
          </p:nvPr>
        </p:nvSpPr>
        <p:spPr/>
        <p:txBody>
          <a:bodyPr/>
          <a:lstStyle>
            <a:extLst/>
          </a:lstStyle>
          <a:p>
            <a:endParaRPr lang="en-AU"/>
          </a:p>
        </p:txBody>
      </p:sp>
      <p:sp>
        <p:nvSpPr>
          <p:cNvPr id="10" name="Slide Number Placeholder 9"/>
          <p:cNvSpPr>
            <a:spLocks noGrp="1"/>
          </p:cNvSpPr>
          <p:nvPr>
            <p:ph type="sldNum" sz="quarter" idx="12"/>
          </p:nvPr>
        </p:nvSpPr>
        <p:spPr/>
        <p:txBody>
          <a:bodyPr/>
          <a:lstStyle>
            <a:extLst/>
          </a:lstStyle>
          <a:p>
            <a:fld id="{E653B465-90C1-4112-90D3-0D866AD01BC8}" type="slidenum">
              <a:rPr lang="en-AU" smtClean="0"/>
              <a:pPr/>
              <a:t>‹#›</a:t>
            </a:fld>
            <a:endParaRPr lang="en-AU"/>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E653B465-90C1-4112-90D3-0D866AD01BC8}"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E653B465-90C1-4112-90D3-0D866AD01BC8}"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E653B465-90C1-4112-90D3-0D866AD01BC8}"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E653B465-90C1-4112-90D3-0D866AD01BC8}" type="slidenum">
              <a:rPr lang="en-AU" smtClean="0"/>
              <a:pPr/>
              <a:t>‹#›</a:t>
            </a:fld>
            <a:endParaRPr lang="en-AU"/>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E653B465-90C1-4112-90D3-0D866AD01BC8}"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8" name="Footer Placeholder 7"/>
          <p:cNvSpPr>
            <a:spLocks noGrp="1"/>
          </p:cNvSpPr>
          <p:nvPr>
            <p:ph type="ftr" sz="quarter" idx="11"/>
          </p:nvPr>
        </p:nvSpPr>
        <p:spPr/>
        <p:txBody>
          <a:bodyPr/>
          <a:lstStyle>
            <a:extLst/>
          </a:lstStyle>
          <a:p>
            <a:endParaRPr lang="en-AU"/>
          </a:p>
        </p:txBody>
      </p:sp>
      <p:sp>
        <p:nvSpPr>
          <p:cNvPr id="9" name="Slide Number Placeholder 8"/>
          <p:cNvSpPr>
            <a:spLocks noGrp="1"/>
          </p:cNvSpPr>
          <p:nvPr>
            <p:ph type="sldNum" sz="quarter" idx="12"/>
          </p:nvPr>
        </p:nvSpPr>
        <p:spPr/>
        <p:txBody>
          <a:bodyPr/>
          <a:lstStyle>
            <a:extLst/>
          </a:lstStyle>
          <a:p>
            <a:fld id="{E653B465-90C1-4112-90D3-0D866AD01BC8}"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4" name="Footer Placeholder 3"/>
          <p:cNvSpPr>
            <a:spLocks noGrp="1"/>
          </p:cNvSpPr>
          <p:nvPr>
            <p:ph type="ftr" sz="quarter" idx="11"/>
          </p:nvPr>
        </p:nvSpPr>
        <p:spPr/>
        <p:txBody>
          <a:bodyPr/>
          <a:lstStyle>
            <a:extLst/>
          </a:lstStyle>
          <a:p>
            <a:endParaRPr lang="en-AU"/>
          </a:p>
        </p:txBody>
      </p:sp>
      <p:sp>
        <p:nvSpPr>
          <p:cNvPr id="5" name="Slide Number Placeholder 4"/>
          <p:cNvSpPr>
            <a:spLocks noGrp="1"/>
          </p:cNvSpPr>
          <p:nvPr>
            <p:ph type="sldNum" sz="quarter" idx="12"/>
          </p:nvPr>
        </p:nvSpPr>
        <p:spPr/>
        <p:txBody>
          <a:bodyPr/>
          <a:lstStyle>
            <a:extLst/>
          </a:lstStyle>
          <a:p>
            <a:fld id="{E653B465-90C1-4112-90D3-0D866AD01BC8}"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3" name="Footer Placeholder 2"/>
          <p:cNvSpPr>
            <a:spLocks noGrp="1"/>
          </p:cNvSpPr>
          <p:nvPr>
            <p:ph type="ftr" sz="quarter" idx="11"/>
          </p:nvPr>
        </p:nvSpPr>
        <p:spPr/>
        <p:txBody>
          <a:bodyPr/>
          <a:lstStyle>
            <a:extLst/>
          </a:lstStyle>
          <a:p>
            <a:endParaRPr lang="en-AU"/>
          </a:p>
        </p:txBody>
      </p:sp>
      <p:sp>
        <p:nvSpPr>
          <p:cNvPr id="4" name="Slide Number Placeholder 3"/>
          <p:cNvSpPr>
            <a:spLocks noGrp="1"/>
          </p:cNvSpPr>
          <p:nvPr>
            <p:ph type="sldNum" sz="quarter" idx="12"/>
          </p:nvPr>
        </p:nvSpPr>
        <p:spPr/>
        <p:txBody>
          <a:bodyPr/>
          <a:lstStyle>
            <a:extLst/>
          </a:lstStyle>
          <a:p>
            <a:fld id="{E653B465-90C1-4112-90D3-0D866AD01BC8}" type="slidenum">
              <a:rPr lang="en-AU" smtClean="0"/>
              <a:pPr/>
              <a:t>‹#›</a:t>
            </a:fld>
            <a:endParaRPr lang="en-AU"/>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E653B465-90C1-4112-90D3-0D866AD01BC8}"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AA5BD80-16E5-454D-8C82-911273A93A5E}" type="datetimeFigureOut">
              <a:rPr lang="en-US" smtClean="0"/>
              <a:pPr/>
              <a:t>11/19/2012</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E653B465-90C1-4112-90D3-0D866AD01BC8}" type="slidenum">
              <a:rPr lang="en-AU" smtClean="0"/>
              <a:pPr/>
              <a:t>‹#›</a:t>
            </a:fld>
            <a:endParaRPr lang="en-AU"/>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AA5BD80-16E5-454D-8C82-911273A93A5E}" type="datetimeFigureOut">
              <a:rPr lang="en-US" smtClean="0"/>
              <a:pPr/>
              <a:t>11/19/2012</a:t>
            </a:fld>
            <a:endParaRPr lang="en-AU"/>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AU"/>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53B465-90C1-4112-90D3-0D866AD01BC8}" type="slidenum">
              <a:rPr lang="en-AU" smtClean="0"/>
              <a:pPr/>
              <a:t>‹#›</a:t>
            </a:fld>
            <a:endParaRPr lang="en-AU"/>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0100" y="4000504"/>
            <a:ext cx="6429420" cy="1752600"/>
          </a:xfrm>
        </p:spPr>
        <p:txBody>
          <a:bodyPr/>
          <a:lstStyle/>
          <a:p>
            <a:r>
              <a:rPr lang="en-AU" dirty="0" smtClean="0"/>
              <a:t>By Stuart </a:t>
            </a:r>
            <a:r>
              <a:rPr lang="en-AU" dirty="0" err="1" smtClean="0"/>
              <a:t>Purdie</a:t>
            </a:r>
            <a:r>
              <a:rPr lang="en-AU" dirty="0" smtClean="0"/>
              <a:t>, Jason Smith and Claire Baker</a:t>
            </a:r>
            <a:endParaRPr lang="en-AU" dirty="0"/>
          </a:p>
        </p:txBody>
      </p:sp>
      <p:sp>
        <p:nvSpPr>
          <p:cNvPr id="4" name="Rectangle 3"/>
          <p:cNvSpPr/>
          <p:nvPr/>
        </p:nvSpPr>
        <p:spPr>
          <a:xfrm>
            <a:off x="38370" y="2214554"/>
            <a:ext cx="9066969" cy="1754326"/>
          </a:xfrm>
          <a:prstGeom prst="rect">
            <a:avLst/>
          </a:prstGeom>
          <a:noFill/>
        </p:spPr>
        <p:txBody>
          <a:bodyPr wrap="none" lIns="91440" tIns="45720" rIns="91440" bIns="45720">
            <a:spAutoFit/>
          </a:bodyPr>
          <a:lstStyle/>
          <a:p>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Speed-Time Problems</a:t>
            </a:r>
            <a:b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b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the Olympics</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pic>
        <p:nvPicPr>
          <p:cNvPr id="4" name="Content Placeholder 3" descr="usainbabe.bmp"/>
          <p:cNvPicPr>
            <a:picLocks noGrp="1" noChangeAspect="1"/>
          </p:cNvPicPr>
          <p:nvPr>
            <p:ph idx="1"/>
          </p:nvPr>
        </p:nvPicPr>
        <p:blipFill>
          <a:blip r:embed="rId2" cstate="print"/>
          <a:stretch>
            <a:fillRect/>
          </a:stretch>
        </p:blipFill>
        <p:spPr>
          <a:xfrm>
            <a:off x="2285984" y="2500306"/>
            <a:ext cx="5322732" cy="2990699"/>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Question 1</a:t>
            </a:r>
            <a:endParaRPr lang="en-AU" dirty="0"/>
          </a:p>
        </p:txBody>
      </p:sp>
      <p:sp>
        <p:nvSpPr>
          <p:cNvPr id="3" name="Content Placeholder 2"/>
          <p:cNvSpPr>
            <a:spLocks noGrp="1"/>
          </p:cNvSpPr>
          <p:nvPr>
            <p:ph idx="1"/>
          </p:nvPr>
        </p:nvSpPr>
        <p:spPr/>
        <p:txBody>
          <a:bodyPr>
            <a:normAutofit lnSpcReduction="10000"/>
          </a:bodyPr>
          <a:lstStyle/>
          <a:p>
            <a:r>
              <a:rPr lang="en-AU" dirty="0" smtClean="0"/>
              <a:t>At the Olympics games, the qualifying standard for the women’s 100 meters race was 11.32 seconds. How does this compare with the speed of a bus?</a:t>
            </a:r>
          </a:p>
          <a:p>
            <a:r>
              <a:rPr lang="en-AU" dirty="0" smtClean="0"/>
              <a:t>(50 x 1000) / 3600 = 13.88m/s</a:t>
            </a:r>
          </a:p>
          <a:p>
            <a:r>
              <a:rPr lang="en-AU" dirty="0" smtClean="0"/>
              <a:t>100 / 13.88 = 7.2 seconds</a:t>
            </a:r>
          </a:p>
          <a:p>
            <a:r>
              <a:rPr lang="en-AU" dirty="0" smtClean="0"/>
              <a:t>The bus would </a:t>
            </a:r>
            <a:r>
              <a:rPr lang="en-AU" dirty="0" smtClean="0"/>
              <a:t>run the race in 7.2 seconds while the women would get 11.32 seconds so the bus would beat her by 4.12 seconds</a:t>
            </a:r>
            <a:endParaRPr lang="en-AU" dirty="0" smtClean="0"/>
          </a:p>
          <a:p>
            <a:pPr>
              <a:buNone/>
            </a:pPr>
            <a:endParaRPr lang="en-AU"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8992" y="214290"/>
            <a:ext cx="3064954" cy="1011222"/>
          </a:xfrm>
        </p:spPr>
        <p:txBody>
          <a:bodyPr/>
          <a:lstStyle/>
          <a:p>
            <a:r>
              <a:rPr lang="en-AU" dirty="0" smtClean="0"/>
              <a:t>Question 2</a:t>
            </a:r>
            <a:endParaRPr lang="en-AU" dirty="0"/>
          </a:p>
        </p:txBody>
      </p:sp>
      <p:sp>
        <p:nvSpPr>
          <p:cNvPr id="3" name="Content Placeholder 2"/>
          <p:cNvSpPr>
            <a:spLocks noGrp="1"/>
          </p:cNvSpPr>
          <p:nvPr>
            <p:ph idx="1"/>
          </p:nvPr>
        </p:nvSpPr>
        <p:spPr>
          <a:xfrm>
            <a:off x="1357290" y="1214422"/>
            <a:ext cx="7498080" cy="5357850"/>
          </a:xfrm>
        </p:spPr>
        <p:txBody>
          <a:bodyPr/>
          <a:lstStyle/>
          <a:p>
            <a:r>
              <a:rPr lang="en-AU" dirty="0" smtClean="0"/>
              <a:t>At the 2008 Olympics Shelly-Ann Fraser won the women’s 100m in a time of 10.78s. If she had continued running how much further would she have run by the time an athlete running at the qualifying speed </a:t>
            </a:r>
            <a:r>
              <a:rPr lang="en-AU" smtClean="0"/>
              <a:t>(11.32s</a:t>
            </a:r>
            <a:r>
              <a:rPr lang="en-AU" dirty="0" smtClean="0"/>
              <a:t>) would have crossed the line?</a:t>
            </a:r>
          </a:p>
          <a:p>
            <a:r>
              <a:rPr lang="en-AU" dirty="0" smtClean="0"/>
              <a:t>11.32 – 10.78 = 0.54</a:t>
            </a:r>
          </a:p>
          <a:p>
            <a:r>
              <a:rPr lang="en-AU" dirty="0" smtClean="0"/>
              <a:t>100 / 10.78 = 9.276 m/s</a:t>
            </a:r>
          </a:p>
          <a:p>
            <a:r>
              <a:rPr lang="en-AU" dirty="0" smtClean="0"/>
              <a:t>0.54 x 9.276 = 5m </a:t>
            </a:r>
          </a:p>
          <a:p>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dirty="0" smtClean="0"/>
              <a:t>Question 3</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In the 2009 IAAF World championship, </a:t>
            </a:r>
            <a:r>
              <a:rPr lang="en-AU" dirty="0" err="1" smtClean="0"/>
              <a:t>U</a:t>
            </a:r>
            <a:r>
              <a:rPr lang="en-AU" dirty="0" err="1" smtClean="0"/>
              <a:t>sain</a:t>
            </a:r>
            <a:r>
              <a:rPr lang="en-AU" dirty="0" smtClean="0"/>
              <a:t> Bolt rant the 100m in 9.58s. Estimate how far he would have been ahead of the gold medallist from lane 2 had they been racing together.</a:t>
            </a:r>
          </a:p>
          <a:p>
            <a:r>
              <a:rPr lang="en-AU" dirty="0" smtClean="0"/>
              <a:t>Say that the person who came second ran it in 10.78 seconds (Shelly-Ann Fraser’s time)</a:t>
            </a:r>
          </a:p>
          <a:p>
            <a:r>
              <a:rPr lang="en-AU" dirty="0" smtClean="0"/>
              <a:t>10.78-9.58 = 1.2 seconds</a:t>
            </a:r>
          </a:p>
          <a:p>
            <a:r>
              <a:rPr lang="en-AU" dirty="0" smtClean="0"/>
              <a:t>100/9.58 = 10.438</a:t>
            </a:r>
          </a:p>
          <a:p>
            <a:r>
              <a:rPr lang="en-AU" dirty="0" smtClean="0"/>
              <a:t>10.438 * 1.2 = </a:t>
            </a:r>
            <a:r>
              <a:rPr lang="en-AU" u="sng" dirty="0" smtClean="0"/>
              <a:t>12.526 m</a:t>
            </a:r>
            <a:endParaRPr lang="en-AU"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Question 4</a:t>
            </a:r>
            <a:endParaRPr lang="en-AU" dirty="0"/>
          </a:p>
        </p:txBody>
      </p:sp>
      <p:sp>
        <p:nvSpPr>
          <p:cNvPr id="3" name="Content Placeholder 2"/>
          <p:cNvSpPr>
            <a:spLocks noGrp="1"/>
          </p:cNvSpPr>
          <p:nvPr>
            <p:ph idx="1"/>
          </p:nvPr>
        </p:nvSpPr>
        <p:spPr/>
        <p:txBody>
          <a:bodyPr/>
          <a:lstStyle/>
          <a:p>
            <a:r>
              <a:rPr lang="en-AU" dirty="0" smtClean="0"/>
              <a:t>Imagine that you raced in the 200m with </a:t>
            </a:r>
            <a:r>
              <a:rPr lang="en-AU" dirty="0" err="1" smtClean="0"/>
              <a:t>Usain</a:t>
            </a:r>
            <a:r>
              <a:rPr lang="en-AU" dirty="0" smtClean="0"/>
              <a:t> Bolt. By what length would he beat you?</a:t>
            </a:r>
          </a:p>
          <a:p>
            <a:r>
              <a:rPr lang="en-AU" dirty="0" smtClean="0"/>
              <a:t>Suppose that we ran 200m in 34 seconds.</a:t>
            </a:r>
          </a:p>
          <a:p>
            <a:r>
              <a:rPr lang="en-AU" dirty="0" smtClean="0"/>
              <a:t>34-19.32 = 14.68</a:t>
            </a:r>
          </a:p>
          <a:p>
            <a:r>
              <a:rPr lang="en-AU" dirty="0" smtClean="0"/>
              <a:t>200/19.32 = 10.352</a:t>
            </a:r>
          </a:p>
          <a:p>
            <a:r>
              <a:rPr lang="en-AU" dirty="0" smtClean="0"/>
              <a:t>14.68 * 10.352 ≈ 152m</a:t>
            </a: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Question 5</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Imagine that a 2km rowing race took place on a rowing lake with two </a:t>
            </a:r>
            <a:r>
              <a:rPr lang="en-AU" dirty="0" err="1" smtClean="0"/>
              <a:t>seperate</a:t>
            </a:r>
            <a:r>
              <a:rPr lang="en-AU" dirty="0" smtClean="0"/>
              <a:t> legs of 1km. How would the total race time vary from a race on a river where one leg is upstream and the other downstream</a:t>
            </a:r>
          </a:p>
          <a:p>
            <a:endParaRPr lang="en-AU" dirty="0" smtClean="0"/>
          </a:p>
          <a:p>
            <a:r>
              <a:rPr lang="en-AU" dirty="0" smtClean="0"/>
              <a:t>There would be a different average for each leg of the race but suppose u went up and back the same stretch, you would still have the same overall average.</a:t>
            </a:r>
            <a:endParaRPr lang="en-A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Question 6</a:t>
            </a:r>
            <a:endParaRPr lang="en-AU" dirty="0"/>
          </a:p>
        </p:txBody>
      </p:sp>
      <p:sp>
        <p:nvSpPr>
          <p:cNvPr id="3" name="Content Placeholder 2"/>
          <p:cNvSpPr>
            <a:spLocks noGrp="1"/>
          </p:cNvSpPr>
          <p:nvPr>
            <p:ph idx="1"/>
          </p:nvPr>
        </p:nvSpPr>
        <p:spPr/>
        <p:txBody>
          <a:bodyPr/>
          <a:lstStyle/>
          <a:p>
            <a:r>
              <a:rPr lang="en-AU" dirty="0" smtClean="0"/>
              <a:t>Imagine that a cyclist A completes a lap following the blue line on the velodrome track. Cyclist B completes a lap 1m inside the blue line and cyclist C completes a lap 2m outside the blue line. How do the distances travelled vary between the cyclists?</a:t>
            </a:r>
            <a:endParaRPr lang="en-A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Question 7</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In the past, the start of a 100m race was indicated by a pistol shot next to lane 1. did this give a significant advantage to the runner in lane 1? Would it have given a significant advantage to anyone if this pistol was fired from he end of lane 4?</a:t>
            </a:r>
          </a:p>
          <a:p>
            <a:endParaRPr lang="en-AU" dirty="0" smtClean="0"/>
          </a:p>
          <a:p>
            <a:r>
              <a:rPr lang="en-AU" dirty="0" smtClean="0"/>
              <a:t>There would not be a significant advantage to anyone as it would only be a millisecond between the sound of the shot, which doesn’t give a significant advantage to anyone</a:t>
            </a:r>
            <a:endParaRPr lang="en-AU" dirty="0" smtClean="0"/>
          </a:p>
          <a:p>
            <a:pPr>
              <a:buNone/>
            </a:pPr>
            <a:endParaRPr lang="en-A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Question 8</a:t>
            </a:r>
            <a:endParaRPr lang="en-AU" dirty="0"/>
          </a:p>
        </p:txBody>
      </p:sp>
      <p:sp>
        <p:nvSpPr>
          <p:cNvPr id="3" name="Content Placeholder 2"/>
          <p:cNvSpPr>
            <a:spLocks noGrp="1"/>
          </p:cNvSpPr>
          <p:nvPr>
            <p:ph idx="1"/>
          </p:nvPr>
        </p:nvSpPr>
        <p:spPr/>
        <p:txBody>
          <a:bodyPr>
            <a:normAutofit fontScale="85000" lnSpcReduction="10000"/>
          </a:bodyPr>
          <a:lstStyle/>
          <a:p>
            <a:r>
              <a:rPr lang="en-AU" dirty="0" smtClean="0"/>
              <a:t>Imagine an announcement is made from a podium in the centre of a stadium. As the speaker talks into her microphone the sound is simultaneously sent to speakers which project the sound into the stadium and up to satellites which transmit the signal as digital radio. Who might hear the sound first: someone listening on the radio or someone listening in the stadium?</a:t>
            </a:r>
          </a:p>
          <a:p>
            <a:r>
              <a:rPr lang="en-AU" dirty="0" smtClean="0"/>
              <a:t>Someone listening in the stadium; due to the delay time of sending the signal up to the satellite and bouncing it back to be transmitted</a:t>
            </a:r>
            <a:endParaRPr lang="en-A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58</TotalTime>
  <Words>566</Words>
  <Application>Microsoft Office PowerPoint</Application>
  <PresentationFormat>On-screen Show (4:3)</PresentationFormat>
  <Paragraphs>37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Slide 1</vt:lpstr>
      <vt:lpstr>Question 1</vt:lpstr>
      <vt:lpstr>Question 2</vt:lpstr>
      <vt:lpstr>Question 3</vt:lpstr>
      <vt:lpstr>Question 4</vt:lpstr>
      <vt:lpstr>Question 5</vt:lpstr>
      <vt:lpstr>Question 6</vt:lpstr>
      <vt:lpstr>Question 7</vt:lpstr>
      <vt:lpstr>Question 8</vt:lpstr>
      <vt:lpstr>Slide 10</vt:lpstr>
    </vt:vector>
  </TitlesOfParts>
  <Company>St Stephen's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stuart.purdie</dc:creator>
  <cp:lastModifiedBy>stuart.purdie</cp:lastModifiedBy>
  <cp:revision>12</cp:revision>
  <dcterms:created xsi:type="dcterms:W3CDTF">2012-11-12T04:56:52Z</dcterms:created>
  <dcterms:modified xsi:type="dcterms:W3CDTF">2012-11-19T04:35:46Z</dcterms:modified>
</cp:coreProperties>
</file>