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79C1F-4F75-462B-ACEC-59EA48D14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97230B-B638-4FEA-A68F-E5D16EFD1F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13681-B86A-48F0-A9FA-9343112CB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620C-6BA4-45C9-84AE-A3B31AB2FCCF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352BB-DE10-48B9-9CB2-1223BE6DF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0E0B4-50DC-4347-8746-58C7CC29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644B5-2A59-4A5C-8C39-F0E1D9F4B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44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3F28A-0C47-4B3D-A009-E08FAAFBD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842F6D-A9EE-409A-A28C-73BA23C22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8EC71-0466-4BC7-B99B-FB525A8A1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620C-6BA4-45C9-84AE-A3B31AB2FCCF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C04A5-E047-48DF-A55D-385438E4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A55AA-7A67-4C09-9F4E-28F760BBC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644B5-2A59-4A5C-8C39-F0E1D9F4B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657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358B8E-DB86-47DF-A6C5-2AA3DE205B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DB12-D212-44CE-9763-CD1528FB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2F79B-E918-4E79-B789-9257D44EF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620C-6BA4-45C9-84AE-A3B31AB2FCCF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398A2-A811-490B-A2BE-A507869B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C7620-76C5-4445-BF01-1AA10C72F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644B5-2A59-4A5C-8C39-F0E1D9F4B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74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9AB90-F8DE-4C53-906F-D7BFF3DFD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C94B2-9F65-4EF7-972F-E8BF0E5B7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0B4D8-7E5A-4E6C-839D-8A9742E20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620C-6BA4-45C9-84AE-A3B31AB2FCCF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4C84B-9B01-4DE3-8AFC-23E6FAD68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94DF8-A7BA-4D91-922A-DB178ACFB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644B5-2A59-4A5C-8C39-F0E1D9F4B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070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5C01-88F3-4022-A5EA-109F3E4B1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E0ED2-E883-4909-85CD-D1F87C628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273DB-1A8A-4F54-9287-BFCE29367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620C-6BA4-45C9-84AE-A3B31AB2FCCF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681AA-C25D-4AB0-B85C-03648B81D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3C63E-3A01-4F56-A08F-EDC11C906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644B5-2A59-4A5C-8C39-F0E1D9F4B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98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4702A-9669-4C8D-B13D-C3CC439B7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2836C-7751-4F35-9DBA-42D02F76DE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A4D643-0895-439C-8E20-4911C4160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163A6-C5B4-4367-A83A-276E086DD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620C-6BA4-45C9-84AE-A3B31AB2FCCF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259F5-CE57-49B6-84C2-0ABB2E1A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5A5A2-9D05-497C-82CA-84E655F14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644B5-2A59-4A5C-8C39-F0E1D9F4B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86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C49BC-5B59-4780-8931-AAF443351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9374A-BE54-46B5-81D1-4B2B5B60E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FFB661-51AE-4C94-8D92-D3BB5BB96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FB667C-7D5E-48EF-BB2A-30392F701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B6D7E9-3C88-4525-95C5-A46F2D223C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920137-F9CE-442E-8558-D32D96E00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620C-6BA4-45C9-84AE-A3B31AB2FCCF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482BA1-453A-4692-9A3F-306996523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304677-5416-4FD9-99AE-897DBA532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644B5-2A59-4A5C-8C39-F0E1D9F4B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73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FEA55-3B1C-4245-A67F-06F33F78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A2E1D2-25C6-4FA9-9F64-B6B326D19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620C-6BA4-45C9-84AE-A3B31AB2FCCF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951BD7-B09B-44CC-ABFD-BC5FB478C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4C3B32-AEB5-4227-B790-14DC764E1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644B5-2A59-4A5C-8C39-F0E1D9F4B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259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AABA3F-2E25-4003-9C94-1B4DEA1F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620C-6BA4-45C9-84AE-A3B31AB2FCCF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FD1A27-280F-484C-9B68-46880A487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1D6CFA-D992-4823-A09D-E0D72D8DC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644B5-2A59-4A5C-8C39-F0E1D9F4B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00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80E87-3A6B-4B1F-902B-2C81F486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72CDF-A63F-4ED8-9C9A-749014CA6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385592-9C55-4991-9134-4AEDDAEFA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35D7C5-1D38-4E98-85DF-0435C021A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620C-6BA4-45C9-84AE-A3B31AB2FCCF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998E7F-AEE4-4357-B5A7-381580D0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A061F-559B-4617-9750-DDD202981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644B5-2A59-4A5C-8C39-F0E1D9F4B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7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7D32D-2DCC-4298-80E8-B79C499E6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61729F-A5FA-4C01-B908-15A9D6B472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A525AD-D6FA-47BE-9330-495DFD076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13E8C-E7A4-4600-9EF0-532ABB8E9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620C-6BA4-45C9-84AE-A3B31AB2FCCF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BFD687-EF0D-413C-87F0-626ED59AF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C6815-E54F-493D-A49A-770C07187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644B5-2A59-4A5C-8C39-F0E1D9F4B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667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18563E-F590-48A8-8BA6-2AFCBEA94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BF09F-F43C-4507-9026-A5076F708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090B1-F051-41D0-980E-71A087E5DD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F620C-6BA4-45C9-84AE-A3B31AB2FCCF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13396-C4DF-4A52-82BD-FD3F91BBB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32FF4-0D31-46BB-9F9D-7724576B31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644B5-2A59-4A5C-8C39-F0E1D9F4B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9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CB9403-8A21-44B6-8BBE-8B32C3CFE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069" y="176169"/>
            <a:ext cx="5867423" cy="66818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26F5C1-E9A3-4CD7-A0DA-205E22E565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0D07D0-6BCE-42AF-8540-FC61E550C2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66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09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C021BF-814D-4E04-9285-9B5892623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2" y="120242"/>
            <a:ext cx="2730898" cy="309274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091B87F-48C5-4546-96E2-2574290DE848}"/>
              </a:ext>
            </a:extLst>
          </p:cNvPr>
          <p:cNvSpPr/>
          <p:nvPr/>
        </p:nvSpPr>
        <p:spPr>
          <a:xfrm>
            <a:off x="2902631" y="2038525"/>
            <a:ext cx="3858935" cy="1174459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Here are some peaches . There are 4 in the top row and 5 down the side.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A43B36-8D5C-4DA5-8063-3FCD5B10B8A9}"/>
              </a:ext>
            </a:extLst>
          </p:cNvPr>
          <p:cNvSpPr/>
          <p:nvPr/>
        </p:nvSpPr>
        <p:spPr>
          <a:xfrm>
            <a:off x="7684316" y="931179"/>
            <a:ext cx="1744910" cy="249991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  <a:p>
            <a:pPr algn="ctr"/>
            <a:r>
              <a:rPr lang="en-GB" dirty="0"/>
              <a:t>X</a:t>
            </a:r>
          </a:p>
          <a:p>
            <a:pPr algn="ctr"/>
            <a:r>
              <a:rPr lang="en-GB" dirty="0"/>
              <a:t>5</a:t>
            </a:r>
          </a:p>
          <a:p>
            <a:pPr algn="ctr"/>
            <a:r>
              <a:rPr lang="en-GB" dirty="0"/>
              <a:t>=</a:t>
            </a:r>
          </a:p>
          <a:p>
            <a:pPr algn="ctr"/>
            <a:r>
              <a:rPr lang="en-GB" dirty="0"/>
              <a:t>20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7C598E7-DA65-46F6-90E0-A533290291EF}"/>
              </a:ext>
            </a:extLst>
          </p:cNvPr>
          <p:cNvSpPr/>
          <p:nvPr/>
        </p:nvSpPr>
        <p:spPr>
          <a:xfrm>
            <a:off x="7684316" y="3657601"/>
            <a:ext cx="1744910" cy="249991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There are 20 oranges.</a:t>
            </a:r>
          </a:p>
        </p:txBody>
      </p:sp>
    </p:spTree>
    <p:extLst>
      <p:ext uri="{BB962C8B-B14F-4D97-AF65-F5344CB8AC3E}">
        <p14:creationId xmlns:p14="http://schemas.microsoft.com/office/powerpoint/2010/main" val="92684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9630FB-1D14-4E6D-987F-24FBF5270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84" y="233150"/>
            <a:ext cx="2440028" cy="328183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51E7AD1-6DDE-4201-9966-B8563F383995}"/>
              </a:ext>
            </a:extLst>
          </p:cNvPr>
          <p:cNvSpPr/>
          <p:nvPr/>
        </p:nvSpPr>
        <p:spPr>
          <a:xfrm>
            <a:off x="3280095" y="2382473"/>
            <a:ext cx="3892491" cy="113251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Here are some oranges . There are </a:t>
            </a:r>
            <a:r>
              <a:rPr lang="en-GB" dirty="0">
                <a:solidFill>
                  <a:srgbClr val="00B0F0"/>
                </a:solidFill>
              </a:rPr>
              <a:t>3</a:t>
            </a:r>
            <a:r>
              <a:rPr lang="en-GB" dirty="0"/>
              <a:t> in the top row , then</a:t>
            </a:r>
            <a:r>
              <a:rPr lang="en-GB" dirty="0">
                <a:solidFill>
                  <a:srgbClr val="00B0F0"/>
                </a:solidFill>
              </a:rPr>
              <a:t> 2</a:t>
            </a:r>
            <a:r>
              <a:rPr lang="en-GB" dirty="0"/>
              <a:t>, then </a:t>
            </a:r>
            <a:r>
              <a:rPr lang="en-GB" dirty="0">
                <a:solidFill>
                  <a:srgbClr val="00B0F0"/>
                </a:solidFill>
              </a:rPr>
              <a:t>3</a:t>
            </a:r>
            <a:r>
              <a:rPr lang="en-GB" dirty="0"/>
              <a:t> , then</a:t>
            </a:r>
            <a:r>
              <a:rPr lang="en-GB" dirty="0">
                <a:solidFill>
                  <a:srgbClr val="00B0F0"/>
                </a:solidFill>
              </a:rPr>
              <a:t> 2</a:t>
            </a:r>
            <a:r>
              <a:rPr lang="en-GB" dirty="0"/>
              <a:t>, then</a:t>
            </a:r>
            <a:r>
              <a:rPr lang="en-GB" dirty="0">
                <a:solidFill>
                  <a:srgbClr val="00B0F0"/>
                </a:solidFill>
              </a:rPr>
              <a:t> 2</a:t>
            </a:r>
            <a:r>
              <a:rPr lang="en-GB" dirty="0"/>
              <a:t>, then</a:t>
            </a:r>
            <a:r>
              <a:rPr lang="en-GB" dirty="0">
                <a:solidFill>
                  <a:srgbClr val="00B0F0"/>
                </a:solidFill>
              </a:rPr>
              <a:t> 2 </a:t>
            </a:r>
            <a:r>
              <a:rPr lang="en-GB" dirty="0"/>
              <a:t>, then </a:t>
            </a:r>
            <a:r>
              <a:rPr lang="en-GB" dirty="0">
                <a:solidFill>
                  <a:srgbClr val="00B0F0"/>
                </a:solidFill>
              </a:rPr>
              <a:t>3</a:t>
            </a:r>
            <a:r>
              <a:rPr lang="en-GB" dirty="0"/>
              <a:t> , </a:t>
            </a:r>
            <a:r>
              <a:rPr lang="en-GB" dirty="0">
                <a:solidFill>
                  <a:srgbClr val="00B0F0"/>
                </a:solidFill>
              </a:rPr>
              <a:t>2</a:t>
            </a:r>
            <a:r>
              <a:rPr lang="en-GB" dirty="0"/>
              <a:t>,</a:t>
            </a:r>
            <a:r>
              <a:rPr lang="en-GB" dirty="0">
                <a:solidFill>
                  <a:srgbClr val="00B0F0"/>
                </a:solidFill>
              </a:rPr>
              <a:t>3</a:t>
            </a:r>
            <a:r>
              <a:rPr lang="en-GB" dirty="0"/>
              <a:t>, </a:t>
            </a:r>
            <a:r>
              <a:rPr lang="en-GB" dirty="0">
                <a:solidFill>
                  <a:srgbClr val="00B0F0"/>
                </a:solidFill>
              </a:rPr>
              <a:t>2</a:t>
            </a:r>
            <a:r>
              <a:rPr lang="en-GB" dirty="0"/>
              <a:t> </a:t>
            </a:r>
            <a:r>
              <a:rPr lang="en-GB" dirty="0">
                <a:solidFill>
                  <a:schemeClr val="bg1"/>
                </a:solidFill>
              </a:rPr>
              <a:t>,</a:t>
            </a:r>
            <a:r>
              <a:rPr lang="en-GB" dirty="0">
                <a:solidFill>
                  <a:srgbClr val="00B0F0"/>
                </a:solidFill>
              </a:rPr>
              <a:t> 3</a:t>
            </a:r>
            <a:r>
              <a:rPr lang="en-GB" dirty="0"/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74F9A1-4DC4-4469-8F80-50480593ED70}"/>
              </a:ext>
            </a:extLst>
          </p:cNvPr>
          <p:cNvSpPr/>
          <p:nvPr/>
        </p:nvSpPr>
        <p:spPr>
          <a:xfrm>
            <a:off x="8137321" y="1686186"/>
            <a:ext cx="1627464" cy="252508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B0F0"/>
                </a:solidFill>
              </a:rPr>
              <a:t>3</a:t>
            </a:r>
          </a:p>
          <a:p>
            <a:pPr algn="ctr"/>
            <a:r>
              <a:rPr lang="en-GB" dirty="0">
                <a:solidFill>
                  <a:srgbClr val="00B0F0"/>
                </a:solidFill>
              </a:rPr>
              <a:t>+3</a:t>
            </a:r>
          </a:p>
          <a:p>
            <a:pPr algn="ctr"/>
            <a:r>
              <a:rPr lang="en-GB" dirty="0">
                <a:solidFill>
                  <a:srgbClr val="00B0F0"/>
                </a:solidFill>
              </a:rPr>
              <a:t>+3</a:t>
            </a:r>
            <a:br>
              <a:rPr lang="en-GB" dirty="0">
                <a:solidFill>
                  <a:srgbClr val="00B0F0"/>
                </a:solidFill>
              </a:rPr>
            </a:br>
            <a:r>
              <a:rPr lang="en-GB" dirty="0">
                <a:solidFill>
                  <a:srgbClr val="00B0F0"/>
                </a:solidFill>
              </a:rPr>
              <a:t>+3</a:t>
            </a:r>
          </a:p>
          <a:p>
            <a:pPr algn="ctr"/>
            <a:r>
              <a:rPr lang="en-GB" dirty="0">
                <a:solidFill>
                  <a:srgbClr val="00B0F0"/>
                </a:solidFill>
              </a:rPr>
              <a:t>+3</a:t>
            </a:r>
          </a:p>
          <a:p>
            <a:pPr algn="ctr"/>
            <a:r>
              <a:rPr lang="en-GB" dirty="0">
                <a:solidFill>
                  <a:srgbClr val="00B0F0"/>
                </a:solidFill>
              </a:rPr>
              <a:t>=</a:t>
            </a:r>
          </a:p>
          <a:p>
            <a:pPr algn="ctr"/>
            <a:r>
              <a:rPr lang="en-GB" dirty="0">
                <a:solidFill>
                  <a:srgbClr val="00B0F0"/>
                </a:solidFill>
              </a:rPr>
              <a:t>15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9F24EA2-C119-40EA-89A3-3F4E04A10EF4}"/>
              </a:ext>
            </a:extLst>
          </p:cNvPr>
          <p:cNvSpPr/>
          <p:nvPr/>
        </p:nvSpPr>
        <p:spPr>
          <a:xfrm>
            <a:off x="10033233" y="1686186"/>
            <a:ext cx="1627464" cy="252508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B0F0"/>
              </a:solidFill>
            </a:endParaRPr>
          </a:p>
          <a:p>
            <a:pPr algn="ctr"/>
            <a:r>
              <a:rPr lang="en-GB" dirty="0">
                <a:solidFill>
                  <a:srgbClr val="00B0F0"/>
                </a:solidFill>
              </a:rPr>
              <a:t>2</a:t>
            </a:r>
          </a:p>
          <a:p>
            <a:pPr algn="ctr"/>
            <a:r>
              <a:rPr lang="en-GB" dirty="0">
                <a:solidFill>
                  <a:srgbClr val="00B0F0"/>
                </a:solidFill>
              </a:rPr>
              <a:t>+2</a:t>
            </a:r>
          </a:p>
          <a:p>
            <a:pPr algn="ctr"/>
            <a:r>
              <a:rPr lang="en-GB" dirty="0">
                <a:solidFill>
                  <a:srgbClr val="00B0F0"/>
                </a:solidFill>
              </a:rPr>
              <a:t>+2</a:t>
            </a:r>
          </a:p>
          <a:p>
            <a:pPr algn="ctr"/>
            <a:r>
              <a:rPr lang="en-GB" dirty="0">
                <a:solidFill>
                  <a:srgbClr val="00B0F0"/>
                </a:solidFill>
              </a:rPr>
              <a:t>+2</a:t>
            </a:r>
          </a:p>
          <a:p>
            <a:pPr algn="ctr"/>
            <a:r>
              <a:rPr lang="en-GB" dirty="0">
                <a:solidFill>
                  <a:srgbClr val="00B0F0"/>
                </a:solidFill>
              </a:rPr>
              <a:t>+2</a:t>
            </a:r>
          </a:p>
          <a:p>
            <a:pPr algn="ctr"/>
            <a:r>
              <a:rPr lang="en-GB" dirty="0">
                <a:solidFill>
                  <a:srgbClr val="00B0F0"/>
                </a:solidFill>
              </a:rPr>
              <a:t>+2</a:t>
            </a:r>
          </a:p>
          <a:p>
            <a:pPr algn="ctr"/>
            <a:r>
              <a:rPr lang="en-GB" dirty="0">
                <a:solidFill>
                  <a:srgbClr val="00B0F0"/>
                </a:solidFill>
              </a:rPr>
              <a:t>=</a:t>
            </a:r>
          </a:p>
          <a:p>
            <a:pPr algn="ctr"/>
            <a:r>
              <a:rPr lang="en-GB" dirty="0">
                <a:solidFill>
                  <a:srgbClr val="00B0F0"/>
                </a:solidFill>
              </a:rPr>
              <a:t>12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9153E7D-C488-4964-A726-4B55B4D0A8AD}"/>
              </a:ext>
            </a:extLst>
          </p:cNvPr>
          <p:cNvSpPr/>
          <p:nvPr/>
        </p:nvSpPr>
        <p:spPr>
          <a:xfrm>
            <a:off x="8145710" y="4223855"/>
            <a:ext cx="1627464" cy="252508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B0F0"/>
                </a:solidFill>
              </a:rPr>
              <a:t>15</a:t>
            </a:r>
          </a:p>
          <a:p>
            <a:pPr algn="ctr"/>
            <a:r>
              <a:rPr lang="en-GB" dirty="0">
                <a:solidFill>
                  <a:srgbClr val="00B0F0"/>
                </a:solidFill>
              </a:rPr>
              <a:t>+12</a:t>
            </a:r>
          </a:p>
          <a:p>
            <a:pPr algn="ctr"/>
            <a:r>
              <a:rPr lang="en-GB" dirty="0">
                <a:solidFill>
                  <a:srgbClr val="00B0F0"/>
                </a:solidFill>
              </a:rPr>
              <a:t>=</a:t>
            </a:r>
          </a:p>
          <a:p>
            <a:pPr algn="ctr"/>
            <a:r>
              <a:rPr lang="en-GB" dirty="0">
                <a:solidFill>
                  <a:srgbClr val="00B0F0"/>
                </a:solidFill>
              </a:rPr>
              <a:t>27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3F994F1-D940-4051-870B-1FEE40A583C7}"/>
              </a:ext>
            </a:extLst>
          </p:cNvPr>
          <p:cNvSpPr/>
          <p:nvPr/>
        </p:nvSpPr>
        <p:spPr>
          <a:xfrm>
            <a:off x="10033233" y="4211273"/>
            <a:ext cx="1627464" cy="252508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There are </a:t>
            </a:r>
            <a:r>
              <a:rPr lang="en-GB" dirty="0">
                <a:solidFill>
                  <a:srgbClr val="00B0F0"/>
                </a:solidFill>
              </a:rPr>
              <a:t>27 </a:t>
            </a:r>
            <a:r>
              <a:rPr lang="en-GB" dirty="0"/>
              <a:t>oranges.</a:t>
            </a:r>
          </a:p>
        </p:txBody>
      </p:sp>
    </p:spTree>
    <p:extLst>
      <p:ext uri="{BB962C8B-B14F-4D97-AF65-F5344CB8AC3E}">
        <p14:creationId xmlns:p14="http://schemas.microsoft.com/office/powerpoint/2010/main" val="112144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E4831E-4D3E-4A97-B494-23099C929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62" y="201336"/>
            <a:ext cx="2432808" cy="283128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EA63475-7BE8-4BBC-83E1-F46E7A35A7ED}"/>
              </a:ext>
            </a:extLst>
          </p:cNvPr>
          <p:cNvSpPr/>
          <p:nvPr/>
        </p:nvSpPr>
        <p:spPr>
          <a:xfrm>
            <a:off x="3179428" y="1313227"/>
            <a:ext cx="6551801" cy="137579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D79EE5-166C-456E-B79F-00B2E23938C8}"/>
              </a:ext>
            </a:extLst>
          </p:cNvPr>
          <p:cNvSpPr txBox="1"/>
          <p:nvPr/>
        </p:nvSpPr>
        <p:spPr>
          <a:xfrm>
            <a:off x="3355596" y="1400961"/>
            <a:ext cx="6073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question is asking you How Many raspberries there are in the boxes. There are approximately </a:t>
            </a:r>
            <a:r>
              <a:rPr lang="en-GB" dirty="0">
                <a:solidFill>
                  <a:srgbClr val="FFFF00"/>
                </a:solidFill>
              </a:rPr>
              <a:t>37</a:t>
            </a:r>
            <a:r>
              <a:rPr lang="en-GB" dirty="0"/>
              <a:t> raspberries in each box and there are </a:t>
            </a:r>
            <a:r>
              <a:rPr lang="en-GB" dirty="0">
                <a:solidFill>
                  <a:srgbClr val="FFFF00"/>
                </a:solidFill>
              </a:rPr>
              <a:t>6</a:t>
            </a:r>
            <a:r>
              <a:rPr lang="en-GB" dirty="0"/>
              <a:t> boxes. </a:t>
            </a:r>
            <a:r>
              <a:rPr lang="en-GB" dirty="0">
                <a:solidFill>
                  <a:srgbClr val="FFFF00"/>
                </a:solidFill>
              </a:rPr>
              <a:t>6x37=222</a:t>
            </a:r>
            <a:r>
              <a:rPr lang="en-GB" dirty="0"/>
              <a:t>. There are around </a:t>
            </a:r>
            <a:r>
              <a:rPr lang="en-GB" dirty="0">
                <a:solidFill>
                  <a:srgbClr val="FFFF00"/>
                </a:solidFill>
              </a:rPr>
              <a:t>222 </a:t>
            </a:r>
            <a:r>
              <a:rPr lang="en-GB" dirty="0"/>
              <a:t>raspberries.</a:t>
            </a:r>
          </a:p>
        </p:txBody>
      </p:sp>
    </p:spTree>
    <p:extLst>
      <p:ext uri="{BB962C8B-B14F-4D97-AF65-F5344CB8AC3E}">
        <p14:creationId xmlns:p14="http://schemas.microsoft.com/office/powerpoint/2010/main" val="389491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129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Hungerford</dc:creator>
  <cp:lastModifiedBy>Charlotte Hungerford</cp:lastModifiedBy>
  <cp:revision>15</cp:revision>
  <dcterms:created xsi:type="dcterms:W3CDTF">2019-11-06T15:48:21Z</dcterms:created>
  <dcterms:modified xsi:type="dcterms:W3CDTF">2019-11-27T15:54:31Z</dcterms:modified>
</cp:coreProperties>
</file>