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9" r:id="rId3"/>
    <p:sldId id="263" r:id="rId4"/>
    <p:sldId id="264" r:id="rId5"/>
    <p:sldId id="260" r:id="rId6"/>
    <p:sldId id="261" r:id="rId7"/>
    <p:sldId id="262" r:id="rId8"/>
    <p:sldId id="26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E07B09A-A278-4961-AAD2-C59D5752197F}">
          <p14:sldIdLst>
            <p14:sldId id="256"/>
            <p14:sldId id="259"/>
            <p14:sldId id="263"/>
            <p14:sldId id="264"/>
            <p14:sldId id="260"/>
            <p14:sldId id="261"/>
            <p14:sldId id="262"/>
          </p14:sldIdLst>
        </p14:section>
        <p14:section name="Untitled Section" id="{D813DAFB-7E84-41BE-BE2A-9EBA7DA62D13}">
          <p14:sldIdLst>
            <p14:sldId id="26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3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64E190-97EF-4D7C-B406-1D0EE0FEAA97}" type="datetimeFigureOut">
              <a:rPr lang="en-GB" smtClean="0"/>
              <a:t>14/07/2015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E94899-0734-4927-AEAB-B670A2D6AC4F}" type="slidenum">
              <a:rPr lang="en-GB" smtClean="0"/>
              <a:t>‹#›</a:t>
            </a:fld>
            <a:endParaRPr lang="en-GB"/>
          </a:p>
        </p:txBody>
      </p:sp>
    </p:spTree>
    <p:extLst>
      <p:ext uri="{BB962C8B-B14F-4D97-AF65-F5344CB8AC3E}">
        <p14:creationId xmlns:p14="http://schemas.microsoft.com/office/powerpoint/2010/main" val="4279943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7E94899-0734-4927-AEAB-B670A2D6AC4F}" type="slidenum">
              <a:rPr lang="en-GB" smtClean="0"/>
              <a:t>2</a:t>
            </a:fld>
            <a:endParaRPr lang="en-GB"/>
          </a:p>
        </p:txBody>
      </p:sp>
    </p:spTree>
    <p:extLst>
      <p:ext uri="{BB962C8B-B14F-4D97-AF65-F5344CB8AC3E}">
        <p14:creationId xmlns:p14="http://schemas.microsoft.com/office/powerpoint/2010/main" val="28077831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3CB9B7C-25DC-4D12-A5A2-DC74D29A4B9E}" type="datetimeFigureOut">
              <a:rPr lang="en-GB" smtClean="0"/>
              <a:t>14/07/2015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63B5E6-7533-4134-A244-174D6796F982}" type="slidenum">
              <a:rPr lang="en-GB" smtClean="0"/>
              <a:t>‹#›</a:t>
            </a:fld>
            <a:endParaRPr lang="en-GB"/>
          </a:p>
        </p:txBody>
      </p:sp>
    </p:spTree>
    <p:extLst>
      <p:ext uri="{BB962C8B-B14F-4D97-AF65-F5344CB8AC3E}">
        <p14:creationId xmlns:p14="http://schemas.microsoft.com/office/powerpoint/2010/main" val="1588642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3CB9B7C-25DC-4D12-A5A2-DC74D29A4B9E}" type="datetimeFigureOut">
              <a:rPr lang="en-GB" smtClean="0"/>
              <a:t>14/07/2015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63B5E6-7533-4134-A244-174D6796F982}" type="slidenum">
              <a:rPr lang="en-GB" smtClean="0"/>
              <a:t>‹#›</a:t>
            </a:fld>
            <a:endParaRPr lang="en-GB"/>
          </a:p>
        </p:txBody>
      </p:sp>
    </p:spTree>
    <p:extLst>
      <p:ext uri="{BB962C8B-B14F-4D97-AF65-F5344CB8AC3E}">
        <p14:creationId xmlns:p14="http://schemas.microsoft.com/office/powerpoint/2010/main" val="3581996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3CB9B7C-25DC-4D12-A5A2-DC74D29A4B9E}" type="datetimeFigureOut">
              <a:rPr lang="en-GB" smtClean="0"/>
              <a:t>14/07/2015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63B5E6-7533-4134-A244-174D6796F982}" type="slidenum">
              <a:rPr lang="en-GB" smtClean="0"/>
              <a:t>‹#›</a:t>
            </a:fld>
            <a:endParaRPr lang="en-GB"/>
          </a:p>
        </p:txBody>
      </p:sp>
    </p:spTree>
    <p:extLst>
      <p:ext uri="{BB962C8B-B14F-4D97-AF65-F5344CB8AC3E}">
        <p14:creationId xmlns:p14="http://schemas.microsoft.com/office/powerpoint/2010/main" val="1981636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3CB9B7C-25DC-4D12-A5A2-DC74D29A4B9E}" type="datetimeFigureOut">
              <a:rPr lang="en-GB" smtClean="0"/>
              <a:t>14/07/2015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63B5E6-7533-4134-A244-174D6796F982}" type="slidenum">
              <a:rPr lang="en-GB" smtClean="0"/>
              <a:t>‹#›</a:t>
            </a:fld>
            <a:endParaRPr lang="en-GB"/>
          </a:p>
        </p:txBody>
      </p:sp>
    </p:spTree>
    <p:extLst>
      <p:ext uri="{BB962C8B-B14F-4D97-AF65-F5344CB8AC3E}">
        <p14:creationId xmlns:p14="http://schemas.microsoft.com/office/powerpoint/2010/main" val="1345389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CB9B7C-25DC-4D12-A5A2-DC74D29A4B9E}" type="datetimeFigureOut">
              <a:rPr lang="en-GB" smtClean="0"/>
              <a:t>14/07/2015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63B5E6-7533-4134-A244-174D6796F982}" type="slidenum">
              <a:rPr lang="en-GB" smtClean="0"/>
              <a:t>‹#›</a:t>
            </a:fld>
            <a:endParaRPr lang="en-GB"/>
          </a:p>
        </p:txBody>
      </p:sp>
    </p:spTree>
    <p:extLst>
      <p:ext uri="{BB962C8B-B14F-4D97-AF65-F5344CB8AC3E}">
        <p14:creationId xmlns:p14="http://schemas.microsoft.com/office/powerpoint/2010/main" val="2966643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3CB9B7C-25DC-4D12-A5A2-DC74D29A4B9E}" type="datetimeFigureOut">
              <a:rPr lang="en-GB" smtClean="0"/>
              <a:t>14/07/2015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63B5E6-7533-4134-A244-174D6796F982}" type="slidenum">
              <a:rPr lang="en-GB" smtClean="0"/>
              <a:t>‹#›</a:t>
            </a:fld>
            <a:endParaRPr lang="en-GB"/>
          </a:p>
        </p:txBody>
      </p:sp>
    </p:spTree>
    <p:extLst>
      <p:ext uri="{BB962C8B-B14F-4D97-AF65-F5344CB8AC3E}">
        <p14:creationId xmlns:p14="http://schemas.microsoft.com/office/powerpoint/2010/main" val="3019004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3CB9B7C-25DC-4D12-A5A2-DC74D29A4B9E}" type="datetimeFigureOut">
              <a:rPr lang="en-GB" smtClean="0"/>
              <a:t>14/07/2015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863B5E6-7533-4134-A244-174D6796F982}" type="slidenum">
              <a:rPr lang="en-GB" smtClean="0"/>
              <a:t>‹#›</a:t>
            </a:fld>
            <a:endParaRPr lang="en-GB"/>
          </a:p>
        </p:txBody>
      </p:sp>
    </p:spTree>
    <p:extLst>
      <p:ext uri="{BB962C8B-B14F-4D97-AF65-F5344CB8AC3E}">
        <p14:creationId xmlns:p14="http://schemas.microsoft.com/office/powerpoint/2010/main" val="3735316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3CB9B7C-25DC-4D12-A5A2-DC74D29A4B9E}" type="datetimeFigureOut">
              <a:rPr lang="en-GB" smtClean="0"/>
              <a:t>14/07/2015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863B5E6-7533-4134-A244-174D6796F982}" type="slidenum">
              <a:rPr lang="en-GB" smtClean="0"/>
              <a:t>‹#›</a:t>
            </a:fld>
            <a:endParaRPr lang="en-GB"/>
          </a:p>
        </p:txBody>
      </p:sp>
    </p:spTree>
    <p:extLst>
      <p:ext uri="{BB962C8B-B14F-4D97-AF65-F5344CB8AC3E}">
        <p14:creationId xmlns:p14="http://schemas.microsoft.com/office/powerpoint/2010/main" val="2592308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CB9B7C-25DC-4D12-A5A2-DC74D29A4B9E}" type="datetimeFigureOut">
              <a:rPr lang="en-GB" smtClean="0"/>
              <a:t>14/07/2015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863B5E6-7533-4134-A244-174D6796F982}" type="slidenum">
              <a:rPr lang="en-GB" smtClean="0"/>
              <a:t>‹#›</a:t>
            </a:fld>
            <a:endParaRPr lang="en-GB"/>
          </a:p>
        </p:txBody>
      </p:sp>
    </p:spTree>
    <p:extLst>
      <p:ext uri="{BB962C8B-B14F-4D97-AF65-F5344CB8AC3E}">
        <p14:creationId xmlns:p14="http://schemas.microsoft.com/office/powerpoint/2010/main" val="1111382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CB9B7C-25DC-4D12-A5A2-DC74D29A4B9E}" type="datetimeFigureOut">
              <a:rPr lang="en-GB" smtClean="0"/>
              <a:t>14/07/2015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63B5E6-7533-4134-A244-174D6796F982}" type="slidenum">
              <a:rPr lang="en-GB" smtClean="0"/>
              <a:t>‹#›</a:t>
            </a:fld>
            <a:endParaRPr lang="en-GB"/>
          </a:p>
        </p:txBody>
      </p:sp>
    </p:spTree>
    <p:extLst>
      <p:ext uri="{BB962C8B-B14F-4D97-AF65-F5344CB8AC3E}">
        <p14:creationId xmlns:p14="http://schemas.microsoft.com/office/powerpoint/2010/main" val="2582819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CB9B7C-25DC-4D12-A5A2-DC74D29A4B9E}" type="datetimeFigureOut">
              <a:rPr lang="en-GB" smtClean="0"/>
              <a:t>14/07/2015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63B5E6-7533-4134-A244-174D6796F982}" type="slidenum">
              <a:rPr lang="en-GB" smtClean="0"/>
              <a:t>‹#›</a:t>
            </a:fld>
            <a:endParaRPr lang="en-GB"/>
          </a:p>
        </p:txBody>
      </p:sp>
    </p:spTree>
    <p:extLst>
      <p:ext uri="{BB962C8B-B14F-4D97-AF65-F5344CB8AC3E}">
        <p14:creationId xmlns:p14="http://schemas.microsoft.com/office/powerpoint/2010/main" val="1682592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CB9B7C-25DC-4D12-A5A2-DC74D29A4B9E}" type="datetimeFigureOut">
              <a:rPr lang="en-GB" smtClean="0"/>
              <a:t>14/07/2015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63B5E6-7533-4134-A244-174D6796F982}" type="slidenum">
              <a:rPr lang="en-GB" smtClean="0"/>
              <a:t>‹#›</a:t>
            </a:fld>
            <a:endParaRPr lang="en-GB"/>
          </a:p>
        </p:txBody>
      </p:sp>
    </p:spTree>
    <p:extLst>
      <p:ext uri="{BB962C8B-B14F-4D97-AF65-F5344CB8AC3E}">
        <p14:creationId xmlns:p14="http://schemas.microsoft.com/office/powerpoint/2010/main" val="1988642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err="1" smtClean="0"/>
              <a:t>Nrich</a:t>
            </a:r>
            <a:r>
              <a:rPr lang="en-GB" dirty="0" smtClean="0"/>
              <a:t>- answers to mode, median and mean questions.</a:t>
            </a:r>
            <a:endParaRPr lang="en-GB" dirty="0"/>
          </a:p>
        </p:txBody>
      </p:sp>
      <p:sp>
        <p:nvSpPr>
          <p:cNvPr id="3" name="Subtitle 2"/>
          <p:cNvSpPr>
            <a:spLocks noGrp="1"/>
          </p:cNvSpPr>
          <p:nvPr>
            <p:ph type="subTitle" idx="1"/>
          </p:nvPr>
        </p:nvSpPr>
        <p:spPr/>
        <p:txBody>
          <a:bodyPr/>
          <a:lstStyle/>
          <a:p>
            <a:r>
              <a:rPr lang="en-GB" dirty="0" smtClean="0"/>
              <a:t>By Joshua and Matthew</a:t>
            </a:r>
            <a:endParaRPr lang="en-GB" dirty="0"/>
          </a:p>
        </p:txBody>
      </p:sp>
    </p:spTree>
    <p:extLst>
      <p:ext uri="{BB962C8B-B14F-4D97-AF65-F5344CB8AC3E}">
        <p14:creationId xmlns:p14="http://schemas.microsoft.com/office/powerpoint/2010/main" val="740195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Stored Data 4"/>
          <p:cNvSpPr/>
          <p:nvPr/>
        </p:nvSpPr>
        <p:spPr>
          <a:xfrm>
            <a:off x="2555776" y="5373216"/>
            <a:ext cx="1512168" cy="1067346"/>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11992" y="332656"/>
            <a:ext cx="9144000" cy="523220"/>
          </a:xfrm>
          <a:prstGeom prst="rect">
            <a:avLst/>
          </a:prstGeom>
          <a:noFill/>
        </p:spPr>
        <p:txBody>
          <a:bodyPr wrap="square" rtlCol="0">
            <a:spAutoFit/>
          </a:bodyPr>
          <a:lstStyle/>
          <a:p>
            <a:pPr algn="ctr"/>
            <a:r>
              <a:rPr lang="en-GB" sz="2800" b="1" u="sng" dirty="0" smtClean="0"/>
              <a:t>Question 1</a:t>
            </a:r>
            <a:endParaRPr lang="en-GB" sz="2800" b="1" u="sng" dirty="0"/>
          </a:p>
        </p:txBody>
      </p:sp>
      <p:sp>
        <p:nvSpPr>
          <p:cNvPr id="4" name="TextBox 3"/>
          <p:cNvSpPr txBox="1"/>
          <p:nvPr/>
        </p:nvSpPr>
        <p:spPr>
          <a:xfrm>
            <a:off x="1763688" y="1268760"/>
            <a:ext cx="5544616" cy="923330"/>
          </a:xfrm>
          <a:prstGeom prst="rect">
            <a:avLst/>
          </a:prstGeom>
          <a:noFill/>
        </p:spPr>
        <p:txBody>
          <a:bodyPr wrap="square" rtlCol="0">
            <a:spAutoFit/>
          </a:bodyPr>
          <a:lstStyle/>
          <a:p>
            <a:r>
              <a:rPr lang="en-GB" dirty="0" smtClean="0"/>
              <a:t>One of the answers to the question can you find 5 sets of positive numbers that make the mode &lt; median &lt; mean is ….</a:t>
            </a:r>
            <a:endParaRPr lang="en-GB" dirty="0"/>
          </a:p>
        </p:txBody>
      </p:sp>
      <p:sp>
        <p:nvSpPr>
          <p:cNvPr id="6" name="TextBox 5"/>
          <p:cNvSpPr txBox="1"/>
          <p:nvPr/>
        </p:nvSpPr>
        <p:spPr>
          <a:xfrm>
            <a:off x="107504" y="2406394"/>
            <a:ext cx="5472608" cy="2369880"/>
          </a:xfrm>
          <a:prstGeom prst="rect">
            <a:avLst/>
          </a:prstGeom>
          <a:noFill/>
        </p:spPr>
        <p:txBody>
          <a:bodyPr wrap="square" rtlCol="0">
            <a:spAutoFit/>
          </a:bodyPr>
          <a:lstStyle/>
          <a:p>
            <a:r>
              <a:rPr lang="en-GB" sz="3600" dirty="0" smtClean="0"/>
              <a:t>2,2,5,10,11- </a:t>
            </a:r>
            <a:r>
              <a:rPr lang="en-GB" sz="1600" dirty="0" smtClean="0"/>
              <a:t>We got this answer because we thought that the first 2 numbers had to be identical and small because that would give us a small number as the mode. We then chose the median as 5 and then we thought that the mean had to be more than 5, so we chose 6! Next we did 6 x 5 which equals 30 so then we realised that all of the numbers added together must equal 30. 2+2+5 = 9 and 30-9 = 21 and then we picked 2 numbers which were different that equalled 21. </a:t>
            </a:r>
            <a:endParaRPr lang="en-GB" sz="1600" dirty="0"/>
          </a:p>
        </p:txBody>
      </p:sp>
      <p:sp>
        <p:nvSpPr>
          <p:cNvPr id="7" name="TextBox 6"/>
          <p:cNvSpPr txBox="1"/>
          <p:nvPr/>
        </p:nvSpPr>
        <p:spPr>
          <a:xfrm>
            <a:off x="107504" y="5517232"/>
            <a:ext cx="5400600" cy="923330"/>
          </a:xfrm>
          <a:prstGeom prst="rect">
            <a:avLst/>
          </a:prstGeom>
          <a:noFill/>
        </p:spPr>
        <p:txBody>
          <a:bodyPr wrap="square" rtlCol="0">
            <a:spAutoFit/>
          </a:bodyPr>
          <a:lstStyle/>
          <a:p>
            <a:r>
              <a:rPr lang="en-GB" dirty="0" smtClean="0"/>
              <a:t>This makes the                         Mode 2</a:t>
            </a:r>
          </a:p>
          <a:p>
            <a:r>
              <a:rPr lang="en-GB" dirty="0"/>
              <a:t> </a:t>
            </a:r>
            <a:r>
              <a:rPr lang="en-GB" dirty="0" smtClean="0"/>
              <a:t>                                                  Median 5</a:t>
            </a:r>
          </a:p>
          <a:p>
            <a:r>
              <a:rPr lang="en-GB" dirty="0"/>
              <a:t> </a:t>
            </a:r>
            <a:r>
              <a:rPr lang="en-GB" dirty="0" smtClean="0"/>
              <a:t>                                                  Mean 6</a:t>
            </a:r>
            <a:endParaRPr lang="en-GB" dirty="0"/>
          </a:p>
        </p:txBody>
      </p:sp>
      <p:sp>
        <p:nvSpPr>
          <p:cNvPr id="3" name="TextBox 2"/>
          <p:cNvSpPr txBox="1"/>
          <p:nvPr/>
        </p:nvSpPr>
        <p:spPr>
          <a:xfrm>
            <a:off x="7380312" y="2852936"/>
            <a:ext cx="1656184" cy="3323987"/>
          </a:xfrm>
          <a:prstGeom prst="rect">
            <a:avLst/>
          </a:prstGeom>
          <a:noFill/>
        </p:spPr>
        <p:txBody>
          <a:bodyPr wrap="square" rtlCol="0">
            <a:spAutoFit/>
          </a:bodyPr>
          <a:lstStyle/>
          <a:p>
            <a:r>
              <a:rPr lang="en-GB" sz="1600" dirty="0" smtClean="0"/>
              <a:t>This question can also be completed only using 4 numbers. If you use the numbers </a:t>
            </a:r>
            <a:r>
              <a:rPr lang="en-GB" sz="3200" dirty="0" smtClean="0"/>
              <a:t>1,1,3,35 </a:t>
            </a:r>
            <a:r>
              <a:rPr lang="en-GB" sz="1600" dirty="0" smtClean="0"/>
              <a:t>then the </a:t>
            </a:r>
          </a:p>
          <a:p>
            <a:endParaRPr lang="en-GB" sz="1600" dirty="0"/>
          </a:p>
          <a:p>
            <a:r>
              <a:rPr lang="en-GB" sz="1600" dirty="0" smtClean="0"/>
              <a:t>MODE = 1</a:t>
            </a:r>
          </a:p>
          <a:p>
            <a:r>
              <a:rPr lang="en-GB" sz="1600" dirty="0" smtClean="0"/>
              <a:t>MEDIAN = 2</a:t>
            </a:r>
          </a:p>
          <a:p>
            <a:r>
              <a:rPr lang="en-GB" sz="1600" dirty="0" smtClean="0"/>
              <a:t>MEAN = 10</a:t>
            </a:r>
            <a:endParaRPr lang="en-GB" dirty="0"/>
          </a:p>
        </p:txBody>
      </p:sp>
    </p:spTree>
    <p:extLst>
      <p:ext uri="{BB962C8B-B14F-4D97-AF65-F5344CB8AC3E}">
        <p14:creationId xmlns:p14="http://schemas.microsoft.com/office/powerpoint/2010/main" val="2254521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Stored Data 1"/>
          <p:cNvSpPr/>
          <p:nvPr/>
        </p:nvSpPr>
        <p:spPr>
          <a:xfrm>
            <a:off x="4860032" y="5013176"/>
            <a:ext cx="1584176" cy="1008112"/>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0" y="188640"/>
            <a:ext cx="9144000" cy="523220"/>
          </a:xfrm>
          <a:prstGeom prst="rect">
            <a:avLst/>
          </a:prstGeom>
          <a:noFill/>
        </p:spPr>
        <p:txBody>
          <a:bodyPr wrap="square" rtlCol="0">
            <a:spAutoFit/>
          </a:bodyPr>
          <a:lstStyle/>
          <a:p>
            <a:pPr algn="ctr"/>
            <a:r>
              <a:rPr lang="en-GB" sz="2800" b="1" u="sng" dirty="0" smtClean="0"/>
              <a:t>Question 2</a:t>
            </a:r>
            <a:endParaRPr lang="en-GB" sz="2800" b="1" u="sng" dirty="0"/>
          </a:p>
        </p:txBody>
      </p:sp>
      <p:sp>
        <p:nvSpPr>
          <p:cNvPr id="5" name="TextBox 4"/>
          <p:cNvSpPr txBox="1"/>
          <p:nvPr/>
        </p:nvSpPr>
        <p:spPr>
          <a:xfrm>
            <a:off x="2123728" y="1052736"/>
            <a:ext cx="4752528" cy="923330"/>
          </a:xfrm>
          <a:prstGeom prst="rect">
            <a:avLst/>
          </a:prstGeom>
          <a:noFill/>
        </p:spPr>
        <p:txBody>
          <a:bodyPr wrap="square" rtlCol="0">
            <a:spAutoFit/>
          </a:bodyPr>
          <a:lstStyle/>
          <a:p>
            <a:r>
              <a:rPr lang="en-GB" dirty="0" smtClean="0"/>
              <a:t>One of the answers to the question can you find 5 sets of positive numbers that make the mode &lt; mean &lt; median is ….</a:t>
            </a:r>
            <a:endParaRPr lang="en-GB" dirty="0"/>
          </a:p>
        </p:txBody>
      </p:sp>
      <p:sp>
        <p:nvSpPr>
          <p:cNvPr id="7" name="TextBox 6"/>
          <p:cNvSpPr txBox="1"/>
          <p:nvPr/>
        </p:nvSpPr>
        <p:spPr>
          <a:xfrm>
            <a:off x="1403648" y="2420888"/>
            <a:ext cx="6336704" cy="1631216"/>
          </a:xfrm>
          <a:prstGeom prst="rect">
            <a:avLst/>
          </a:prstGeom>
          <a:noFill/>
        </p:spPr>
        <p:txBody>
          <a:bodyPr wrap="square" rtlCol="0">
            <a:spAutoFit/>
          </a:bodyPr>
          <a:lstStyle/>
          <a:p>
            <a:r>
              <a:rPr lang="en-GB" sz="3600" dirty="0" smtClean="0"/>
              <a:t>2,2,6,7,8- </a:t>
            </a:r>
            <a:r>
              <a:rPr lang="en-GB" sz="1600" dirty="0" smtClean="0"/>
              <a:t>We got this answer by first of all picking the          first 2 numbers identical and small- the same as last question. We then picked the median as a reasonably big number, so we picked 6. After that we picked two numbers that were bigger than the median, but only just otherwise the mean would become bigger than the median.</a:t>
            </a:r>
            <a:endParaRPr lang="en-GB" sz="1600" dirty="0"/>
          </a:p>
        </p:txBody>
      </p:sp>
      <p:sp>
        <p:nvSpPr>
          <p:cNvPr id="8" name="TextBox 7"/>
          <p:cNvSpPr txBox="1"/>
          <p:nvPr/>
        </p:nvSpPr>
        <p:spPr>
          <a:xfrm>
            <a:off x="2123728" y="5013176"/>
            <a:ext cx="4104456" cy="923330"/>
          </a:xfrm>
          <a:prstGeom prst="rect">
            <a:avLst/>
          </a:prstGeom>
          <a:noFill/>
        </p:spPr>
        <p:txBody>
          <a:bodyPr wrap="square" rtlCol="0">
            <a:spAutoFit/>
          </a:bodyPr>
          <a:lstStyle/>
          <a:p>
            <a:r>
              <a:rPr lang="en-GB" dirty="0" smtClean="0"/>
              <a:t>This makes the                               Mode 2</a:t>
            </a:r>
          </a:p>
          <a:p>
            <a:r>
              <a:rPr lang="en-GB" dirty="0"/>
              <a:t> </a:t>
            </a:r>
            <a:r>
              <a:rPr lang="en-GB" dirty="0" smtClean="0"/>
              <a:t>                                                        Mean 5</a:t>
            </a:r>
          </a:p>
          <a:p>
            <a:r>
              <a:rPr lang="en-GB" dirty="0"/>
              <a:t> </a:t>
            </a:r>
            <a:r>
              <a:rPr lang="en-GB" dirty="0" smtClean="0"/>
              <a:t>                                                        Median 6</a:t>
            </a:r>
            <a:endParaRPr lang="en-GB" dirty="0"/>
          </a:p>
        </p:txBody>
      </p:sp>
    </p:spTree>
    <p:extLst>
      <p:ext uri="{BB962C8B-B14F-4D97-AF65-F5344CB8AC3E}">
        <p14:creationId xmlns:p14="http://schemas.microsoft.com/office/powerpoint/2010/main" val="999070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6" y="116632"/>
            <a:ext cx="9144000" cy="523220"/>
          </a:xfrm>
          <a:prstGeom prst="rect">
            <a:avLst/>
          </a:prstGeom>
          <a:noFill/>
        </p:spPr>
        <p:txBody>
          <a:bodyPr wrap="square" rtlCol="0">
            <a:spAutoFit/>
          </a:bodyPr>
          <a:lstStyle/>
          <a:p>
            <a:pPr algn="ctr"/>
            <a:r>
              <a:rPr lang="en-GB" sz="2800" b="1" u="sng" dirty="0" smtClean="0"/>
              <a:t>Question 3</a:t>
            </a:r>
          </a:p>
        </p:txBody>
      </p:sp>
      <p:sp>
        <p:nvSpPr>
          <p:cNvPr id="3" name="TextBox 2"/>
          <p:cNvSpPr txBox="1"/>
          <p:nvPr/>
        </p:nvSpPr>
        <p:spPr>
          <a:xfrm>
            <a:off x="0" y="980728"/>
            <a:ext cx="9140764" cy="5262979"/>
          </a:xfrm>
          <a:prstGeom prst="rect">
            <a:avLst/>
          </a:prstGeom>
          <a:noFill/>
        </p:spPr>
        <p:txBody>
          <a:bodyPr wrap="square" rtlCol="0">
            <a:spAutoFit/>
          </a:bodyPr>
          <a:lstStyle/>
          <a:p>
            <a:r>
              <a:rPr lang="en-GB" sz="2800" dirty="0" smtClean="0"/>
              <a:t>For this question we couldn’t find an answer to the question One of the answers to the question can you find 5 sets of positive numbers that make the mean &lt; mode &lt; median only using 5 numbers.</a:t>
            </a:r>
          </a:p>
          <a:p>
            <a:endParaRPr lang="en-GB" sz="2800" dirty="0" smtClean="0"/>
          </a:p>
          <a:p>
            <a:endParaRPr lang="en-GB" sz="2800" dirty="0"/>
          </a:p>
          <a:p>
            <a:endParaRPr lang="en-GB" sz="2800" dirty="0"/>
          </a:p>
          <a:p>
            <a:r>
              <a:rPr lang="en-GB" sz="2800" dirty="0" smtClean="0"/>
              <a:t>We couldn’t find an answer because the median (The 3</a:t>
            </a:r>
            <a:r>
              <a:rPr lang="en-GB" sz="2800" baseline="30000" dirty="0" smtClean="0"/>
              <a:t>rd</a:t>
            </a:r>
            <a:r>
              <a:rPr lang="en-GB" sz="2800" dirty="0" smtClean="0"/>
              <a:t> number) has to be bigger than the mode which has to be the first 2 numbers. After that you have to put 2 numbers bigger than the median into the sequence which will automatically make the mean bigger than the mode.</a:t>
            </a:r>
            <a:endParaRPr lang="en-GB" sz="2800" dirty="0"/>
          </a:p>
        </p:txBody>
      </p:sp>
    </p:spTree>
    <p:extLst>
      <p:ext uri="{BB962C8B-B14F-4D97-AF65-F5344CB8AC3E}">
        <p14:creationId xmlns:p14="http://schemas.microsoft.com/office/powerpoint/2010/main" val="1680406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lowchart: Stored Data 6"/>
          <p:cNvSpPr/>
          <p:nvPr/>
        </p:nvSpPr>
        <p:spPr>
          <a:xfrm>
            <a:off x="3491880" y="5301208"/>
            <a:ext cx="1368152" cy="1224136"/>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0" y="188640"/>
            <a:ext cx="9144000" cy="523220"/>
          </a:xfrm>
          <a:prstGeom prst="rect">
            <a:avLst/>
          </a:prstGeom>
          <a:noFill/>
        </p:spPr>
        <p:txBody>
          <a:bodyPr wrap="square" rtlCol="0">
            <a:spAutoFit/>
          </a:bodyPr>
          <a:lstStyle/>
          <a:p>
            <a:pPr algn="ctr"/>
            <a:r>
              <a:rPr lang="en-GB" sz="2800" b="1" u="sng" dirty="0" smtClean="0"/>
              <a:t>Question 4</a:t>
            </a:r>
            <a:endParaRPr lang="en-GB" sz="2800" b="1" u="sng" dirty="0"/>
          </a:p>
        </p:txBody>
      </p:sp>
      <p:sp>
        <p:nvSpPr>
          <p:cNvPr id="3" name="TextBox 2"/>
          <p:cNvSpPr txBox="1"/>
          <p:nvPr/>
        </p:nvSpPr>
        <p:spPr>
          <a:xfrm>
            <a:off x="2339752" y="980728"/>
            <a:ext cx="4464496" cy="923330"/>
          </a:xfrm>
          <a:prstGeom prst="rect">
            <a:avLst/>
          </a:prstGeom>
          <a:noFill/>
        </p:spPr>
        <p:txBody>
          <a:bodyPr wrap="square" rtlCol="0">
            <a:spAutoFit/>
          </a:bodyPr>
          <a:lstStyle/>
          <a:p>
            <a:r>
              <a:rPr lang="en-GB" dirty="0" smtClean="0"/>
              <a:t>One of the answers to the question can you find 5 sets of positive numbers that make the mean &lt; median &lt; mode is ….</a:t>
            </a:r>
            <a:endParaRPr lang="en-GB" dirty="0"/>
          </a:p>
        </p:txBody>
      </p:sp>
      <p:sp>
        <p:nvSpPr>
          <p:cNvPr id="4" name="TextBox 3"/>
          <p:cNvSpPr txBox="1"/>
          <p:nvPr/>
        </p:nvSpPr>
        <p:spPr>
          <a:xfrm>
            <a:off x="107504" y="2459875"/>
            <a:ext cx="5760640" cy="2369880"/>
          </a:xfrm>
          <a:prstGeom prst="rect">
            <a:avLst/>
          </a:prstGeom>
          <a:noFill/>
        </p:spPr>
        <p:txBody>
          <a:bodyPr wrap="square" rtlCol="0">
            <a:spAutoFit/>
          </a:bodyPr>
          <a:lstStyle/>
          <a:p>
            <a:r>
              <a:rPr lang="en-GB" sz="3600" dirty="0" smtClean="0"/>
              <a:t>3,4,7,8,8- </a:t>
            </a:r>
            <a:r>
              <a:rPr lang="en-GB" sz="1600" dirty="0" smtClean="0"/>
              <a:t>We got this answer by making the 4</a:t>
            </a:r>
            <a:r>
              <a:rPr lang="en-GB" sz="1600" baseline="30000" dirty="0" smtClean="0"/>
              <a:t>th</a:t>
            </a:r>
            <a:r>
              <a:rPr lang="en-GB" sz="1600" dirty="0" smtClean="0"/>
              <a:t> and 5</a:t>
            </a:r>
            <a:r>
              <a:rPr lang="en-GB" sz="1600" baseline="30000" dirty="0" smtClean="0"/>
              <a:t>th</a:t>
            </a:r>
            <a:r>
              <a:rPr lang="en-GB" sz="1600" dirty="0" smtClean="0"/>
              <a:t> numbers identical and slightly bigger than the median number which we chose as 7. This ensured that the mode would be bigger than the median as long as the first 2 numbers were different to any other in the sequence. We tried to make the mean 6 which would make the numbers total to 30. The 3 numbers we already had equalled 23 so we realised that the remaining 2 numbers must = 7, we chose these numbers as 4 and 3. </a:t>
            </a:r>
            <a:endParaRPr lang="en-GB" sz="1600" dirty="0"/>
          </a:p>
        </p:txBody>
      </p:sp>
      <p:sp>
        <p:nvSpPr>
          <p:cNvPr id="5" name="TextBox 4"/>
          <p:cNvSpPr txBox="1"/>
          <p:nvPr/>
        </p:nvSpPr>
        <p:spPr>
          <a:xfrm>
            <a:off x="107504" y="5445224"/>
            <a:ext cx="5544616" cy="923330"/>
          </a:xfrm>
          <a:prstGeom prst="rect">
            <a:avLst/>
          </a:prstGeom>
          <a:noFill/>
        </p:spPr>
        <p:txBody>
          <a:bodyPr wrap="square" rtlCol="0">
            <a:spAutoFit/>
          </a:bodyPr>
          <a:lstStyle/>
          <a:p>
            <a:r>
              <a:rPr lang="en-GB" dirty="0" smtClean="0"/>
              <a:t>This makes the ….                                    Mean 6</a:t>
            </a:r>
          </a:p>
          <a:p>
            <a:r>
              <a:rPr lang="en-GB" dirty="0"/>
              <a:t> </a:t>
            </a:r>
            <a:r>
              <a:rPr lang="en-GB" dirty="0" smtClean="0"/>
              <a:t>                                                                  Median 7</a:t>
            </a:r>
          </a:p>
          <a:p>
            <a:r>
              <a:rPr lang="en-GB" dirty="0"/>
              <a:t> </a:t>
            </a:r>
            <a:r>
              <a:rPr lang="en-GB" dirty="0" smtClean="0"/>
              <a:t>                                                                  Mode 8 </a:t>
            </a:r>
            <a:endParaRPr lang="en-GB" dirty="0"/>
          </a:p>
        </p:txBody>
      </p:sp>
      <p:sp>
        <p:nvSpPr>
          <p:cNvPr id="6" name="TextBox 5"/>
          <p:cNvSpPr txBox="1"/>
          <p:nvPr/>
        </p:nvSpPr>
        <p:spPr>
          <a:xfrm>
            <a:off x="7596336" y="2348880"/>
            <a:ext cx="1440160" cy="4278094"/>
          </a:xfrm>
          <a:prstGeom prst="rect">
            <a:avLst/>
          </a:prstGeom>
          <a:noFill/>
        </p:spPr>
        <p:txBody>
          <a:bodyPr wrap="square" rtlCol="0">
            <a:spAutoFit/>
          </a:bodyPr>
          <a:lstStyle/>
          <a:p>
            <a:r>
              <a:rPr lang="en-GB" sz="1600" dirty="0" smtClean="0"/>
              <a:t>This question can also be completed using only 4 numbers.  If you use the numbers </a:t>
            </a:r>
            <a:r>
              <a:rPr lang="en-GB" sz="3200" dirty="0" smtClean="0"/>
              <a:t>2,4,6,6 </a:t>
            </a:r>
            <a:r>
              <a:rPr lang="en-GB" sz="1600" dirty="0" smtClean="0"/>
              <a:t>then the</a:t>
            </a:r>
          </a:p>
          <a:p>
            <a:endParaRPr lang="en-GB" sz="1600" dirty="0"/>
          </a:p>
          <a:p>
            <a:r>
              <a:rPr lang="en-GB" sz="1600" dirty="0" smtClean="0"/>
              <a:t>MEAN = 4.5</a:t>
            </a:r>
          </a:p>
          <a:p>
            <a:r>
              <a:rPr lang="en-GB" sz="1600" dirty="0" smtClean="0"/>
              <a:t>MEDIAN = 5</a:t>
            </a:r>
          </a:p>
          <a:p>
            <a:r>
              <a:rPr lang="en-GB" sz="1600" dirty="0" smtClean="0"/>
              <a:t>MODE = 6</a:t>
            </a:r>
          </a:p>
          <a:p>
            <a:endParaRPr lang="en-GB" sz="1600" dirty="0"/>
          </a:p>
          <a:p>
            <a:r>
              <a:rPr lang="en-GB" sz="3200" dirty="0" smtClean="0"/>
              <a:t> </a:t>
            </a:r>
            <a:endParaRPr lang="en-GB" sz="3200" dirty="0"/>
          </a:p>
        </p:txBody>
      </p:sp>
    </p:spTree>
    <p:extLst>
      <p:ext uri="{BB962C8B-B14F-4D97-AF65-F5344CB8AC3E}">
        <p14:creationId xmlns:p14="http://schemas.microsoft.com/office/powerpoint/2010/main" val="4046676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88640"/>
            <a:ext cx="9144000" cy="523220"/>
          </a:xfrm>
          <a:prstGeom prst="rect">
            <a:avLst/>
          </a:prstGeom>
          <a:noFill/>
        </p:spPr>
        <p:txBody>
          <a:bodyPr wrap="square" rtlCol="0">
            <a:spAutoFit/>
          </a:bodyPr>
          <a:lstStyle/>
          <a:p>
            <a:pPr algn="ctr"/>
            <a:r>
              <a:rPr lang="en-GB" sz="2800" b="1" u="sng" dirty="0" smtClean="0"/>
              <a:t>Question 5</a:t>
            </a:r>
            <a:endParaRPr lang="en-GB" sz="2800" b="1" u="sng" dirty="0"/>
          </a:p>
        </p:txBody>
      </p:sp>
      <p:sp>
        <p:nvSpPr>
          <p:cNvPr id="3" name="TextBox 2"/>
          <p:cNvSpPr txBox="1"/>
          <p:nvPr/>
        </p:nvSpPr>
        <p:spPr>
          <a:xfrm>
            <a:off x="107504" y="1052736"/>
            <a:ext cx="8928992" cy="954107"/>
          </a:xfrm>
          <a:prstGeom prst="rect">
            <a:avLst/>
          </a:prstGeom>
          <a:noFill/>
        </p:spPr>
        <p:txBody>
          <a:bodyPr wrap="square" rtlCol="0">
            <a:spAutoFit/>
          </a:bodyPr>
          <a:lstStyle/>
          <a:p>
            <a:r>
              <a:rPr lang="en-GB" sz="2800" dirty="0" smtClean="0"/>
              <a:t>One of the answers to the question can you find 5 sets of positive numbers that make the median &lt; mode &lt; mean.</a:t>
            </a:r>
            <a:endParaRPr lang="en-GB" sz="2800" dirty="0"/>
          </a:p>
        </p:txBody>
      </p:sp>
      <p:sp>
        <p:nvSpPr>
          <p:cNvPr id="4" name="TextBox 3"/>
          <p:cNvSpPr txBox="1"/>
          <p:nvPr/>
        </p:nvSpPr>
        <p:spPr>
          <a:xfrm>
            <a:off x="179512" y="2708920"/>
            <a:ext cx="8784976" cy="2677656"/>
          </a:xfrm>
          <a:prstGeom prst="rect">
            <a:avLst/>
          </a:prstGeom>
          <a:noFill/>
        </p:spPr>
        <p:txBody>
          <a:bodyPr wrap="square" rtlCol="0">
            <a:spAutoFit/>
          </a:bodyPr>
          <a:lstStyle/>
          <a:p>
            <a:r>
              <a:rPr lang="en-GB" sz="2800" dirty="0" smtClean="0"/>
              <a:t>We think we couldn’t find the answer because the 3</a:t>
            </a:r>
            <a:r>
              <a:rPr lang="en-GB" sz="2800" baseline="30000" dirty="0" smtClean="0"/>
              <a:t>rd</a:t>
            </a:r>
            <a:r>
              <a:rPr lang="en-GB" sz="2800" dirty="0" smtClean="0"/>
              <a:t> number in the sequence has to be smaller than the mean and the mode. This means that the 2 numbers after the median have to be big and the same, because these 2 numbers are the biggest this means that it is impossible for the mean to be higher than the mode. </a:t>
            </a:r>
            <a:endParaRPr lang="en-GB" sz="2800" dirty="0"/>
          </a:p>
        </p:txBody>
      </p:sp>
    </p:spTree>
    <p:extLst>
      <p:ext uri="{BB962C8B-B14F-4D97-AF65-F5344CB8AC3E}">
        <p14:creationId xmlns:p14="http://schemas.microsoft.com/office/powerpoint/2010/main" val="2927265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lowchart: Stored Data 6"/>
          <p:cNvSpPr/>
          <p:nvPr/>
        </p:nvSpPr>
        <p:spPr>
          <a:xfrm>
            <a:off x="5364088" y="5229200"/>
            <a:ext cx="1512168" cy="1080120"/>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0" y="188640"/>
            <a:ext cx="9144000" cy="954107"/>
          </a:xfrm>
          <a:prstGeom prst="rect">
            <a:avLst/>
          </a:prstGeom>
          <a:noFill/>
        </p:spPr>
        <p:txBody>
          <a:bodyPr wrap="square" rtlCol="0">
            <a:spAutoFit/>
          </a:bodyPr>
          <a:lstStyle/>
          <a:p>
            <a:pPr algn="ctr"/>
            <a:r>
              <a:rPr lang="en-GB" sz="2800" b="1" u="sng" dirty="0" smtClean="0"/>
              <a:t>Question 6</a:t>
            </a:r>
          </a:p>
          <a:p>
            <a:pPr algn="ctr"/>
            <a:endParaRPr lang="en-GB" sz="2800" b="1" u="sng" dirty="0"/>
          </a:p>
        </p:txBody>
      </p:sp>
      <p:sp>
        <p:nvSpPr>
          <p:cNvPr id="3" name="TextBox 2"/>
          <p:cNvSpPr txBox="1"/>
          <p:nvPr/>
        </p:nvSpPr>
        <p:spPr>
          <a:xfrm>
            <a:off x="1763688" y="980728"/>
            <a:ext cx="5184576" cy="1200329"/>
          </a:xfrm>
          <a:prstGeom prst="rect">
            <a:avLst/>
          </a:prstGeom>
          <a:noFill/>
        </p:spPr>
        <p:txBody>
          <a:bodyPr wrap="square" rtlCol="0">
            <a:spAutoFit/>
          </a:bodyPr>
          <a:lstStyle/>
          <a:p>
            <a:r>
              <a:rPr lang="en-GB" dirty="0" smtClean="0"/>
              <a:t>One of the answers to the question can you find 5 sets of positive numbers that make the median &lt; mean &lt; mode is ….</a:t>
            </a:r>
          </a:p>
          <a:p>
            <a:endParaRPr lang="en-GB" dirty="0"/>
          </a:p>
        </p:txBody>
      </p:sp>
      <p:sp>
        <p:nvSpPr>
          <p:cNvPr id="4" name="TextBox 3"/>
          <p:cNvSpPr txBox="1"/>
          <p:nvPr/>
        </p:nvSpPr>
        <p:spPr>
          <a:xfrm>
            <a:off x="1475656" y="2636912"/>
            <a:ext cx="6336704" cy="1877437"/>
          </a:xfrm>
          <a:prstGeom prst="rect">
            <a:avLst/>
          </a:prstGeom>
          <a:noFill/>
        </p:spPr>
        <p:txBody>
          <a:bodyPr wrap="square" rtlCol="0">
            <a:spAutoFit/>
          </a:bodyPr>
          <a:lstStyle/>
          <a:p>
            <a:r>
              <a:rPr lang="en-GB" sz="3600" dirty="0" smtClean="0"/>
              <a:t>4,5,6,10,10- </a:t>
            </a:r>
            <a:r>
              <a:rPr lang="en-GB" sz="1600" dirty="0" smtClean="0"/>
              <a:t>We got this answer by first of all selecting a biggish number which we would have as the mode, we chose 10. After this we had to make sure the mean was bigger than the median so we worked out if the mean was to be 7, the 3 numbers would have to add up to 15 but the biggest of the numbers could only be up to 6. Then we found that 6+5+4= 15 so we used them numbers.</a:t>
            </a:r>
            <a:endParaRPr lang="en-GB" sz="3600" dirty="0"/>
          </a:p>
        </p:txBody>
      </p:sp>
      <p:sp>
        <p:nvSpPr>
          <p:cNvPr id="5" name="TextBox 4"/>
          <p:cNvSpPr txBox="1"/>
          <p:nvPr/>
        </p:nvSpPr>
        <p:spPr>
          <a:xfrm>
            <a:off x="1763688" y="5301208"/>
            <a:ext cx="5544616" cy="923330"/>
          </a:xfrm>
          <a:prstGeom prst="rect">
            <a:avLst/>
          </a:prstGeom>
          <a:noFill/>
        </p:spPr>
        <p:txBody>
          <a:bodyPr wrap="square" rtlCol="0">
            <a:spAutoFit/>
          </a:bodyPr>
          <a:lstStyle/>
          <a:p>
            <a:r>
              <a:rPr lang="en-GB" dirty="0" smtClean="0"/>
              <a:t>This made the                                               median 6</a:t>
            </a:r>
          </a:p>
          <a:p>
            <a:r>
              <a:rPr lang="en-GB" dirty="0"/>
              <a:t> </a:t>
            </a:r>
            <a:r>
              <a:rPr lang="en-GB" dirty="0" smtClean="0"/>
              <a:t>                                                                       mode 7</a:t>
            </a:r>
          </a:p>
          <a:p>
            <a:r>
              <a:rPr lang="en-GB" dirty="0"/>
              <a:t> </a:t>
            </a:r>
            <a:r>
              <a:rPr lang="en-GB" dirty="0" smtClean="0"/>
              <a:t>                                                                       mean 10</a:t>
            </a:r>
            <a:endParaRPr lang="en-GB" dirty="0"/>
          </a:p>
        </p:txBody>
      </p:sp>
    </p:spTree>
    <p:extLst>
      <p:ext uri="{BB962C8B-B14F-4D97-AF65-F5344CB8AC3E}">
        <p14:creationId xmlns:p14="http://schemas.microsoft.com/office/powerpoint/2010/main" val="1475878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5580112" y="5301208"/>
            <a:ext cx="2376264" cy="12206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79865" y="5229200"/>
            <a:ext cx="3456384" cy="15121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p:cNvSpPr/>
          <p:nvPr/>
        </p:nvSpPr>
        <p:spPr>
          <a:xfrm>
            <a:off x="1389828" y="2812631"/>
            <a:ext cx="2606108" cy="14804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p:cNvSpPr/>
          <p:nvPr/>
        </p:nvSpPr>
        <p:spPr>
          <a:xfrm>
            <a:off x="5472100" y="2636912"/>
            <a:ext cx="2916324" cy="15806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5580112" y="771016"/>
            <a:ext cx="2664296" cy="13177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79865" y="771016"/>
            <a:ext cx="2619927" cy="13177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0" y="116632"/>
            <a:ext cx="9144000" cy="461665"/>
          </a:xfrm>
          <a:prstGeom prst="rect">
            <a:avLst/>
          </a:prstGeom>
          <a:noFill/>
        </p:spPr>
        <p:txBody>
          <a:bodyPr wrap="square" rtlCol="0">
            <a:spAutoFit/>
          </a:bodyPr>
          <a:lstStyle/>
          <a:p>
            <a:pPr algn="ctr"/>
            <a:r>
              <a:rPr lang="en-GB" b="1" u="sng" dirty="0" smtClean="0"/>
              <a:t>Let’s do the same using </a:t>
            </a:r>
            <a:r>
              <a:rPr lang="en-GB" sz="2400" b="1" u="sng" dirty="0" smtClean="0"/>
              <a:t>6 </a:t>
            </a:r>
            <a:r>
              <a:rPr lang="en-GB" b="1" u="sng" dirty="0" smtClean="0"/>
              <a:t>numbers</a:t>
            </a:r>
            <a:endParaRPr lang="en-GB" b="1" u="sng" dirty="0"/>
          </a:p>
        </p:txBody>
      </p:sp>
      <p:sp>
        <p:nvSpPr>
          <p:cNvPr id="4" name="TextBox 3"/>
          <p:cNvSpPr txBox="1"/>
          <p:nvPr/>
        </p:nvSpPr>
        <p:spPr>
          <a:xfrm>
            <a:off x="107504" y="771016"/>
            <a:ext cx="2592288" cy="1292662"/>
          </a:xfrm>
          <a:prstGeom prst="rect">
            <a:avLst/>
          </a:prstGeom>
          <a:noFill/>
        </p:spPr>
        <p:txBody>
          <a:bodyPr wrap="square" rtlCol="0">
            <a:spAutoFit/>
          </a:bodyPr>
          <a:lstStyle/>
          <a:p>
            <a:r>
              <a:rPr lang="en-GB" b="1" u="sng" dirty="0" smtClean="0"/>
              <a:t>Mode &lt; Median &lt; Mean</a:t>
            </a:r>
          </a:p>
          <a:p>
            <a:endParaRPr lang="en-GB" b="1" u="sng" dirty="0"/>
          </a:p>
          <a:p>
            <a:r>
              <a:rPr lang="en-GB" sz="1400" b="1" dirty="0" smtClean="0"/>
              <a:t>3,3,6,8,12,16             Mode= 3</a:t>
            </a:r>
          </a:p>
          <a:p>
            <a:r>
              <a:rPr lang="en-GB" sz="1400" b="1" dirty="0"/>
              <a:t> </a:t>
            </a:r>
            <a:r>
              <a:rPr lang="en-GB" sz="1400" b="1" dirty="0" smtClean="0"/>
              <a:t>                                    Median= 7</a:t>
            </a:r>
          </a:p>
          <a:p>
            <a:r>
              <a:rPr lang="en-GB" sz="1400" b="1" dirty="0"/>
              <a:t> </a:t>
            </a:r>
            <a:r>
              <a:rPr lang="en-GB" sz="1400" b="1" dirty="0" smtClean="0"/>
              <a:t>                                    Mean= 8</a:t>
            </a:r>
            <a:endParaRPr lang="en-GB" sz="1400" b="1" dirty="0"/>
          </a:p>
        </p:txBody>
      </p:sp>
      <p:sp>
        <p:nvSpPr>
          <p:cNvPr id="6" name="TextBox 5"/>
          <p:cNvSpPr txBox="1"/>
          <p:nvPr/>
        </p:nvSpPr>
        <p:spPr>
          <a:xfrm>
            <a:off x="5598114" y="2812631"/>
            <a:ext cx="2664296" cy="1292662"/>
          </a:xfrm>
          <a:prstGeom prst="rect">
            <a:avLst/>
          </a:prstGeom>
          <a:noFill/>
        </p:spPr>
        <p:txBody>
          <a:bodyPr wrap="square" rtlCol="0">
            <a:spAutoFit/>
          </a:bodyPr>
          <a:lstStyle/>
          <a:p>
            <a:r>
              <a:rPr lang="en-GB" b="1" u="sng" dirty="0" smtClean="0"/>
              <a:t>Mode &lt; Mean &lt; Median</a:t>
            </a:r>
          </a:p>
          <a:p>
            <a:endParaRPr lang="en-GB" b="1" u="sng" dirty="0"/>
          </a:p>
          <a:p>
            <a:r>
              <a:rPr lang="en-GB" sz="1400" b="1" dirty="0" smtClean="0"/>
              <a:t>1,1,10,12,14,16           Mode= 1</a:t>
            </a:r>
          </a:p>
          <a:p>
            <a:r>
              <a:rPr lang="en-GB" sz="1400" b="1" dirty="0"/>
              <a:t> </a:t>
            </a:r>
            <a:r>
              <a:rPr lang="en-GB" sz="1400" b="1" dirty="0" smtClean="0"/>
              <a:t>                                       Mean= 9</a:t>
            </a:r>
          </a:p>
          <a:p>
            <a:r>
              <a:rPr lang="en-GB" sz="1400" b="1" dirty="0"/>
              <a:t> </a:t>
            </a:r>
            <a:r>
              <a:rPr lang="en-GB" sz="1400" b="1" dirty="0" smtClean="0"/>
              <a:t>                                       Median= 11</a:t>
            </a:r>
            <a:endParaRPr lang="en-GB" b="1" dirty="0"/>
          </a:p>
        </p:txBody>
      </p:sp>
      <p:sp>
        <p:nvSpPr>
          <p:cNvPr id="7" name="TextBox 6"/>
          <p:cNvSpPr txBox="1"/>
          <p:nvPr/>
        </p:nvSpPr>
        <p:spPr>
          <a:xfrm>
            <a:off x="79865" y="5301208"/>
            <a:ext cx="3456384" cy="1292662"/>
          </a:xfrm>
          <a:prstGeom prst="rect">
            <a:avLst/>
          </a:prstGeom>
          <a:noFill/>
        </p:spPr>
        <p:txBody>
          <a:bodyPr wrap="square" rtlCol="0">
            <a:spAutoFit/>
          </a:bodyPr>
          <a:lstStyle/>
          <a:p>
            <a:r>
              <a:rPr lang="en-GB" b="1" u="sng" dirty="0" smtClean="0"/>
              <a:t>Mean &lt; Mode &lt; Median</a:t>
            </a:r>
          </a:p>
          <a:p>
            <a:endParaRPr lang="en-GB" b="1" u="sng" dirty="0"/>
          </a:p>
          <a:p>
            <a:r>
              <a:rPr lang="en-GB" sz="1400" b="1" dirty="0" smtClean="0"/>
              <a:t>1,100,100,101,102,103             Mean</a:t>
            </a:r>
            <a:r>
              <a:rPr lang="en-GB" sz="1400" b="1" smtClean="0"/>
              <a:t>= </a:t>
            </a:r>
            <a:r>
              <a:rPr lang="en-GB" sz="1400" b="1" smtClean="0"/>
              <a:t>84.5</a:t>
            </a:r>
            <a:endParaRPr lang="en-GB" sz="1400" b="1" dirty="0" smtClean="0"/>
          </a:p>
          <a:p>
            <a:r>
              <a:rPr lang="en-GB" sz="1400" b="1" dirty="0"/>
              <a:t> </a:t>
            </a:r>
            <a:r>
              <a:rPr lang="en-GB" sz="1400" b="1" dirty="0" smtClean="0"/>
              <a:t>                                                      Mode= 100</a:t>
            </a:r>
          </a:p>
          <a:p>
            <a:r>
              <a:rPr lang="en-GB" sz="1400" b="1" dirty="0"/>
              <a:t> </a:t>
            </a:r>
            <a:r>
              <a:rPr lang="en-GB" sz="1400" b="1" dirty="0" smtClean="0"/>
              <a:t>                                                     Median= 100.5</a:t>
            </a:r>
            <a:endParaRPr lang="en-GB" sz="1400" b="1" dirty="0"/>
          </a:p>
        </p:txBody>
      </p:sp>
      <p:sp>
        <p:nvSpPr>
          <p:cNvPr id="8" name="TextBox 7"/>
          <p:cNvSpPr txBox="1"/>
          <p:nvPr/>
        </p:nvSpPr>
        <p:spPr>
          <a:xfrm>
            <a:off x="5472100" y="5229200"/>
            <a:ext cx="2916324" cy="1292662"/>
          </a:xfrm>
          <a:prstGeom prst="rect">
            <a:avLst/>
          </a:prstGeom>
          <a:noFill/>
        </p:spPr>
        <p:txBody>
          <a:bodyPr wrap="square" rtlCol="0">
            <a:spAutoFit/>
          </a:bodyPr>
          <a:lstStyle/>
          <a:p>
            <a:r>
              <a:rPr lang="en-GB" b="1" u="sng" dirty="0" smtClean="0"/>
              <a:t>Mean &lt; Median &lt; Mode</a:t>
            </a:r>
          </a:p>
          <a:p>
            <a:endParaRPr lang="en-GB" b="1" u="sng" dirty="0"/>
          </a:p>
          <a:p>
            <a:r>
              <a:rPr lang="en-GB" sz="1400" b="1" dirty="0" smtClean="0"/>
              <a:t>3,4,5,6,6,6              Mean= 5</a:t>
            </a:r>
          </a:p>
          <a:p>
            <a:r>
              <a:rPr lang="en-GB" sz="1400" b="1" dirty="0"/>
              <a:t> </a:t>
            </a:r>
            <a:r>
              <a:rPr lang="en-GB" sz="1400" b="1" dirty="0" smtClean="0"/>
              <a:t>                                 Median= 5.5</a:t>
            </a:r>
          </a:p>
          <a:p>
            <a:r>
              <a:rPr lang="en-GB" sz="1400" b="1" dirty="0"/>
              <a:t> </a:t>
            </a:r>
            <a:r>
              <a:rPr lang="en-GB" sz="1400" b="1" dirty="0" smtClean="0"/>
              <a:t>                                Mode= 6</a:t>
            </a:r>
            <a:endParaRPr lang="en-GB" sz="1400" b="1" dirty="0"/>
          </a:p>
        </p:txBody>
      </p:sp>
      <p:sp>
        <p:nvSpPr>
          <p:cNvPr id="9" name="TextBox 8"/>
          <p:cNvSpPr txBox="1"/>
          <p:nvPr/>
        </p:nvSpPr>
        <p:spPr>
          <a:xfrm>
            <a:off x="5580112" y="796062"/>
            <a:ext cx="2952328" cy="1292662"/>
          </a:xfrm>
          <a:prstGeom prst="rect">
            <a:avLst/>
          </a:prstGeom>
          <a:noFill/>
        </p:spPr>
        <p:txBody>
          <a:bodyPr wrap="square" rtlCol="0">
            <a:spAutoFit/>
          </a:bodyPr>
          <a:lstStyle/>
          <a:p>
            <a:r>
              <a:rPr lang="en-GB" b="1" u="sng" dirty="0" smtClean="0"/>
              <a:t>Median &lt; Mode &lt; Mean</a:t>
            </a:r>
          </a:p>
          <a:p>
            <a:endParaRPr lang="en-GB" b="1" u="sng" dirty="0"/>
          </a:p>
          <a:p>
            <a:r>
              <a:rPr lang="en-GB" sz="1400" b="1" dirty="0" smtClean="0"/>
              <a:t>3,4,5,7,7,34                    Median= 6</a:t>
            </a:r>
          </a:p>
          <a:p>
            <a:r>
              <a:rPr lang="en-GB" sz="1400" b="1" dirty="0"/>
              <a:t> </a:t>
            </a:r>
            <a:r>
              <a:rPr lang="en-GB" sz="1400" b="1" dirty="0" smtClean="0"/>
              <a:t>                                         Mode=7</a:t>
            </a:r>
          </a:p>
          <a:p>
            <a:r>
              <a:rPr lang="en-GB" sz="1400" b="1" dirty="0"/>
              <a:t> </a:t>
            </a:r>
            <a:r>
              <a:rPr lang="en-GB" sz="1400" b="1" dirty="0" smtClean="0"/>
              <a:t>                                         Mean=10</a:t>
            </a:r>
            <a:endParaRPr lang="en-GB" sz="1400" b="1" dirty="0"/>
          </a:p>
        </p:txBody>
      </p:sp>
      <p:sp>
        <p:nvSpPr>
          <p:cNvPr id="10" name="TextBox 9"/>
          <p:cNvSpPr txBox="1"/>
          <p:nvPr/>
        </p:nvSpPr>
        <p:spPr>
          <a:xfrm>
            <a:off x="1403648" y="2924944"/>
            <a:ext cx="2592288" cy="1292662"/>
          </a:xfrm>
          <a:prstGeom prst="rect">
            <a:avLst/>
          </a:prstGeom>
          <a:noFill/>
        </p:spPr>
        <p:txBody>
          <a:bodyPr wrap="square" rtlCol="0">
            <a:spAutoFit/>
          </a:bodyPr>
          <a:lstStyle/>
          <a:p>
            <a:r>
              <a:rPr lang="en-GB" b="1" u="sng" dirty="0" smtClean="0"/>
              <a:t>Median &lt; Mean &lt; Mode</a:t>
            </a:r>
          </a:p>
          <a:p>
            <a:endParaRPr lang="en-GB" b="1" u="sng" dirty="0"/>
          </a:p>
          <a:p>
            <a:r>
              <a:rPr lang="en-GB" sz="1400" b="1" dirty="0" smtClean="0"/>
              <a:t>4,5,6,7,10,10            Median= 6.5</a:t>
            </a:r>
          </a:p>
          <a:p>
            <a:r>
              <a:rPr lang="en-GB" sz="1400" b="1" dirty="0"/>
              <a:t> </a:t>
            </a:r>
            <a:r>
              <a:rPr lang="en-GB" sz="1400" b="1" dirty="0" smtClean="0"/>
              <a:t>                                   Mean= 7</a:t>
            </a:r>
          </a:p>
          <a:p>
            <a:r>
              <a:rPr lang="en-GB" sz="1400" b="1" dirty="0"/>
              <a:t> </a:t>
            </a:r>
            <a:r>
              <a:rPr lang="en-GB" sz="1400" b="1" dirty="0" smtClean="0"/>
              <a:t>                                   Mode= 10</a:t>
            </a:r>
            <a:endParaRPr lang="en-GB" sz="1400" b="1" dirty="0"/>
          </a:p>
        </p:txBody>
      </p:sp>
    </p:spTree>
    <p:extLst>
      <p:ext uri="{BB962C8B-B14F-4D97-AF65-F5344CB8AC3E}">
        <p14:creationId xmlns:p14="http://schemas.microsoft.com/office/powerpoint/2010/main" val="30891066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TotalTime>
  <Words>868</Words>
  <Application>Microsoft Office PowerPoint</Application>
  <PresentationFormat>On-screen Show (4:3)</PresentationFormat>
  <Paragraphs>79</Paragraphs>
  <Slides>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Nrich- answers to mode, median and mean questions.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Priestlands School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Nrich- answers to mode, median and mean questions.</dc:title>
  <dc:creator>Joshua Royan</dc:creator>
  <cp:lastModifiedBy>Laura WENHAM</cp:lastModifiedBy>
  <cp:revision>19</cp:revision>
  <dcterms:created xsi:type="dcterms:W3CDTF">2015-07-06T10:26:48Z</dcterms:created>
  <dcterms:modified xsi:type="dcterms:W3CDTF">2015-07-14T14:07:44Z</dcterms:modified>
</cp:coreProperties>
</file>