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632" y="-9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C17BCD7-FAE9-4F2D-8B6F-F4D66D3E8F1E}" type="datetimeFigureOut">
              <a:rPr lang="en-GB" smtClean="0"/>
              <a:t>14/07/2015</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a:lstStyle/>
          <a:p>
            <a:fld id="{16144F27-75CC-4A5D-9D83-BFEF117F43EE}" type="slidenum">
              <a:rPr lang="en-GB" smtClean="0"/>
              <a:t>‹#›</a:t>
            </a:fld>
            <a:endParaRPr lang="en-GB"/>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17BCD7-FAE9-4F2D-8B6F-F4D66D3E8F1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17BCD7-FAE9-4F2D-8B6F-F4D66D3E8F1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17BCD7-FAE9-4F2D-8B6F-F4D66D3E8F1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C17BCD7-FAE9-4F2D-8B6F-F4D66D3E8F1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7924800" y="6416675"/>
            <a:ext cx="762000" cy="365125"/>
          </a:xfrm>
        </p:spPr>
        <p:txBody>
          <a:bodyPr/>
          <a:lstStyle/>
          <a:p>
            <a:fld id="{16144F27-75CC-4A5D-9D83-BFEF117F43EE}"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C17BCD7-FAE9-4F2D-8B6F-F4D66D3E8F1E}" type="datetimeFigureOut">
              <a:rPr lang="en-GB" smtClean="0"/>
              <a:t>14/07/2015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C17BCD7-FAE9-4F2D-8B6F-F4D66D3E8F1E}" type="datetimeFigureOut">
              <a:rPr lang="en-GB" smtClean="0"/>
              <a:t>14/07/2015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C17BCD7-FAE9-4F2D-8B6F-F4D66D3E8F1E}" type="datetimeFigureOut">
              <a:rPr lang="en-GB" smtClean="0"/>
              <a:t>14/07/2015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17BCD7-FAE9-4F2D-8B6F-F4D66D3E8F1E}" type="datetimeFigureOut">
              <a:rPr lang="en-GB" smtClean="0"/>
              <a:t>14/07/2015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C17BCD7-FAE9-4F2D-8B6F-F4D66D3E8F1E}" type="datetimeFigureOut">
              <a:rPr lang="en-GB" smtClean="0"/>
              <a:t>14/07/2015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C17BCD7-FAE9-4F2D-8B6F-F4D66D3E8F1E}" type="datetimeFigureOut">
              <a:rPr lang="en-GB" smtClean="0"/>
              <a:t>14/07/2015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144F27-75CC-4A5D-9D83-BFEF117F43EE}"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C17BCD7-FAE9-4F2D-8B6F-F4D66D3E8F1E}" type="datetimeFigureOut">
              <a:rPr lang="en-GB" smtClean="0"/>
              <a:t>14/07/2015</a:t>
            </a:fld>
            <a:endParaRPr lang="en-GB"/>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GB"/>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6144F27-75CC-4A5D-9D83-BFEF117F43EE}"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2656" y="548680"/>
            <a:ext cx="7884368" cy="1296144"/>
          </a:xfrm>
        </p:spPr>
        <p:txBody>
          <a:bodyPr>
            <a:normAutofit fontScale="90000"/>
          </a:bodyPr>
          <a:lstStyle/>
          <a:p>
            <a:r>
              <a:rPr lang="en-GB" u="sng" dirty="0" smtClean="0">
                <a:solidFill>
                  <a:srgbClr val="FFC000"/>
                </a:solidFill>
              </a:rPr>
              <a:t>Solutions to:</a:t>
            </a:r>
            <a:br>
              <a:rPr lang="en-GB" u="sng" dirty="0" smtClean="0">
                <a:solidFill>
                  <a:srgbClr val="FFC000"/>
                </a:solidFill>
              </a:rPr>
            </a:br>
            <a:r>
              <a:rPr lang="en-GB" sz="2000" u="sng" dirty="0" smtClean="0">
                <a:solidFill>
                  <a:srgbClr val="FFC000"/>
                </a:solidFill>
              </a:rPr>
              <a:t> </a:t>
            </a:r>
            <a:br>
              <a:rPr lang="en-GB" sz="2000" u="sng" dirty="0" smtClean="0">
                <a:solidFill>
                  <a:srgbClr val="FFC000"/>
                </a:solidFill>
              </a:rPr>
            </a:br>
            <a:r>
              <a:rPr lang="en-GB" sz="2000" u="sng" dirty="0" smtClean="0">
                <a:solidFill>
                  <a:srgbClr val="FFC000"/>
                </a:solidFill>
              </a:rPr>
              <a:t>Mean = Range = Median = Mode</a:t>
            </a:r>
            <a:r>
              <a:rPr lang="en-GB" dirty="0">
                <a:solidFill>
                  <a:srgbClr val="FFC000"/>
                </a:solidFill>
              </a:rPr>
              <a:t/>
            </a:r>
            <a:br>
              <a:rPr lang="en-GB" dirty="0">
                <a:solidFill>
                  <a:srgbClr val="FFC000"/>
                </a:solidFill>
              </a:rPr>
            </a:br>
            <a:r>
              <a:rPr lang="en-GB" sz="2000" u="sng" dirty="0" smtClean="0">
                <a:solidFill>
                  <a:srgbClr val="FFC000"/>
                </a:solidFill>
              </a:rPr>
              <a:t>UNEQUAL AVERAGES</a:t>
            </a:r>
            <a:endParaRPr lang="en-GB" sz="4900" u="sng" dirty="0">
              <a:solidFill>
                <a:srgbClr val="FFC000"/>
              </a:solidFill>
            </a:endParaRPr>
          </a:p>
        </p:txBody>
      </p:sp>
      <p:sp>
        <p:nvSpPr>
          <p:cNvPr id="6" name="TextBox 5"/>
          <p:cNvSpPr txBox="1"/>
          <p:nvPr/>
        </p:nvSpPr>
        <p:spPr>
          <a:xfrm>
            <a:off x="611560" y="1988840"/>
            <a:ext cx="8064896" cy="3231654"/>
          </a:xfrm>
          <a:prstGeom prst="rect">
            <a:avLst/>
          </a:prstGeom>
          <a:noFill/>
        </p:spPr>
        <p:txBody>
          <a:bodyPr wrap="square" rtlCol="0">
            <a:spAutoFit/>
          </a:bodyPr>
          <a:lstStyle/>
          <a:p>
            <a:r>
              <a:rPr lang="en-GB" dirty="0" smtClean="0">
                <a:solidFill>
                  <a:srgbClr val="FFFF00"/>
                </a:solidFill>
              </a:rPr>
              <a:t>To start you off you choose your  starting number that will be your mode and median (6) and put two in the middle. Then you add two numbers, the highest and the lowest, the make the range. Make sure the difference is the starting number so you could use </a:t>
            </a:r>
            <a:r>
              <a:rPr lang="en-GB" dirty="0" smtClean="0">
                <a:solidFill>
                  <a:srgbClr val="FFFF00"/>
                </a:solidFill>
              </a:rPr>
              <a:t>(3 </a:t>
            </a:r>
            <a:r>
              <a:rPr lang="en-GB" dirty="0" smtClean="0">
                <a:solidFill>
                  <a:srgbClr val="FFFF00"/>
                </a:solidFill>
              </a:rPr>
              <a:t>and </a:t>
            </a:r>
            <a:r>
              <a:rPr lang="en-GB" dirty="0">
                <a:solidFill>
                  <a:srgbClr val="FFFF00"/>
                </a:solidFill>
              </a:rPr>
              <a:t>9</a:t>
            </a:r>
            <a:r>
              <a:rPr lang="en-GB" dirty="0" smtClean="0">
                <a:solidFill>
                  <a:srgbClr val="FFFF00"/>
                </a:solidFill>
              </a:rPr>
              <a:t>) </a:t>
            </a:r>
            <a:r>
              <a:rPr lang="en-GB" dirty="0" smtClean="0">
                <a:solidFill>
                  <a:srgbClr val="FFFF00"/>
                </a:solidFill>
              </a:rPr>
              <a:t>and then put them on either end of the sixes. Then add the  final number to make the mean of the final </a:t>
            </a:r>
            <a:r>
              <a:rPr lang="en-GB" dirty="0" smtClean="0">
                <a:solidFill>
                  <a:srgbClr val="FFFF00"/>
                </a:solidFill>
              </a:rPr>
              <a:t>total </a:t>
            </a:r>
            <a:r>
              <a:rPr lang="en-GB" dirty="0" smtClean="0">
                <a:solidFill>
                  <a:srgbClr val="FFFF00"/>
                </a:solidFill>
              </a:rPr>
              <a:t>equal the starting number in this case </a:t>
            </a:r>
            <a:r>
              <a:rPr lang="en-GB" dirty="0" smtClean="0">
                <a:solidFill>
                  <a:srgbClr val="FFFF00"/>
                </a:solidFill>
              </a:rPr>
              <a:t>(6). </a:t>
            </a:r>
            <a:r>
              <a:rPr lang="en-GB" dirty="0" smtClean="0">
                <a:solidFill>
                  <a:srgbClr val="FFFF00"/>
                </a:solidFill>
              </a:rPr>
              <a:t>So the sequence would be: </a:t>
            </a:r>
            <a:r>
              <a:rPr lang="en-GB" dirty="0" smtClean="0">
                <a:solidFill>
                  <a:srgbClr val="FFFF00"/>
                </a:solidFill>
              </a:rPr>
              <a:t>3</a:t>
            </a:r>
            <a:r>
              <a:rPr lang="en-GB" dirty="0" smtClean="0">
                <a:solidFill>
                  <a:srgbClr val="FFFF00"/>
                </a:solidFill>
              </a:rPr>
              <a:t>,6,6,6,9.</a:t>
            </a:r>
            <a:endParaRPr lang="en-GB" dirty="0" smtClean="0">
              <a:solidFill>
                <a:srgbClr val="FFFF00"/>
              </a:solidFill>
            </a:endParaRPr>
          </a:p>
          <a:p>
            <a:r>
              <a:rPr lang="en-GB" sz="2400" u="sng" dirty="0" smtClean="0">
                <a:solidFill>
                  <a:srgbClr val="FFFF00"/>
                </a:solidFill>
              </a:rPr>
              <a:t>Examples</a:t>
            </a:r>
          </a:p>
          <a:p>
            <a:endParaRPr lang="en-GB" dirty="0" smtClean="0">
              <a:solidFill>
                <a:srgbClr val="FFFF00"/>
              </a:solidFill>
            </a:endParaRPr>
          </a:p>
          <a:p>
            <a:r>
              <a:rPr lang="en-GB" dirty="0" smtClean="0">
                <a:solidFill>
                  <a:srgbClr val="FFFF00"/>
                </a:solidFill>
              </a:rPr>
              <a:t>3,4,5,5,8</a:t>
            </a:r>
          </a:p>
          <a:p>
            <a:r>
              <a:rPr lang="en-GB" dirty="0" smtClean="0">
                <a:solidFill>
                  <a:srgbClr val="FFFF00"/>
                </a:solidFill>
              </a:rPr>
              <a:t>4,6,7,7,11</a:t>
            </a:r>
            <a:endParaRPr lang="en-GB" dirty="0" smtClean="0">
              <a:solidFill>
                <a:srgbClr val="FFFF00"/>
              </a:solidFill>
            </a:endParaRPr>
          </a:p>
          <a:p>
            <a:r>
              <a:rPr lang="en-GB" dirty="0" smtClean="0">
                <a:solidFill>
                  <a:srgbClr val="FFFF00"/>
                </a:solidFill>
              </a:rPr>
              <a:t>2,5,5,6,7</a:t>
            </a:r>
            <a:r>
              <a:rPr lang="en-GB" dirty="0">
                <a:solidFill>
                  <a:srgbClr val="FFFF00"/>
                </a:solidFill>
              </a:rPr>
              <a:t>	</a:t>
            </a:r>
            <a:endParaRPr lang="en-GB" dirty="0" smtClean="0">
              <a:solidFill>
                <a:srgbClr val="FFFF00"/>
              </a:solidFill>
            </a:endParaRPr>
          </a:p>
        </p:txBody>
      </p:sp>
      <p:sp>
        <p:nvSpPr>
          <p:cNvPr id="9" name="TextBox 8"/>
          <p:cNvSpPr txBox="1"/>
          <p:nvPr/>
        </p:nvSpPr>
        <p:spPr>
          <a:xfrm>
            <a:off x="4973922" y="4581128"/>
            <a:ext cx="3825791" cy="646331"/>
          </a:xfrm>
          <a:prstGeom prst="rect">
            <a:avLst/>
          </a:prstGeom>
          <a:noFill/>
        </p:spPr>
        <p:txBody>
          <a:bodyPr wrap="square" rtlCol="0">
            <a:spAutoFit/>
          </a:bodyPr>
          <a:lstStyle/>
          <a:p>
            <a:r>
              <a:rPr lang="en-GB" dirty="0" smtClean="0">
                <a:solidFill>
                  <a:srgbClr val="FFFF00"/>
                </a:solidFill>
              </a:rPr>
              <a:t>These equations are unequal averages.</a:t>
            </a:r>
            <a:endParaRPr lang="en-GB" dirty="0">
              <a:solidFill>
                <a:srgbClr val="FFFF00"/>
              </a:solidFill>
            </a:endParaRPr>
          </a:p>
        </p:txBody>
      </p:sp>
    </p:spTree>
    <p:custDataLst>
      <p:tags r:id="rId1"/>
    </p:custDataLst>
    <p:extLst>
      <p:ext uri="{BB962C8B-B14F-4D97-AF65-F5344CB8AC3E}">
        <p14:creationId xmlns:p14="http://schemas.microsoft.com/office/powerpoint/2010/main" val="1239306808"/>
      </p:ext>
    </p:extLst>
  </p:cSld>
  <p:clrMapOvr>
    <a:masterClrMapping/>
  </p:clrMapOvr>
  <p:transition spd="slow" advTm="73466">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u="sng" dirty="0" smtClean="0">
                <a:solidFill>
                  <a:srgbClr val="FFC000"/>
                </a:solidFill>
              </a:rPr>
              <a:t>Properties of:</a:t>
            </a:r>
            <a:br>
              <a:rPr lang="en-GB" sz="3600" u="sng" dirty="0" smtClean="0">
                <a:solidFill>
                  <a:srgbClr val="FFC000"/>
                </a:solidFill>
              </a:rPr>
            </a:br>
            <a:r>
              <a:rPr lang="en-GB" sz="3600" u="sng" dirty="0" smtClean="0">
                <a:solidFill>
                  <a:srgbClr val="FFC000"/>
                </a:solidFill>
              </a:rPr>
              <a:t>Mode&lt; Median&lt; Mean</a:t>
            </a:r>
            <a:endParaRPr lang="en-GB" sz="3600" u="sng" dirty="0">
              <a:solidFill>
                <a:srgbClr val="FFC000"/>
              </a:solidFill>
            </a:endParaRPr>
          </a:p>
        </p:txBody>
      </p:sp>
      <p:sp>
        <p:nvSpPr>
          <p:cNvPr id="8" name="TextBox 7"/>
          <p:cNvSpPr txBox="1"/>
          <p:nvPr/>
        </p:nvSpPr>
        <p:spPr>
          <a:xfrm>
            <a:off x="611560" y="1412776"/>
            <a:ext cx="7128792" cy="3693319"/>
          </a:xfrm>
          <a:prstGeom prst="rect">
            <a:avLst/>
          </a:prstGeom>
          <a:noFill/>
        </p:spPr>
        <p:txBody>
          <a:bodyPr wrap="square" rtlCol="0">
            <a:spAutoFit/>
          </a:bodyPr>
          <a:lstStyle/>
          <a:p>
            <a:r>
              <a:rPr lang="en-GB" dirty="0" smtClean="0">
                <a:solidFill>
                  <a:srgbClr val="FFFF00"/>
                </a:solidFill>
              </a:rPr>
              <a:t>Start off with the mean number your going to have (10) and because there is 5 numbers you would times it by 5 to get the final sum of the sequence (50). Then set the </a:t>
            </a:r>
            <a:r>
              <a:rPr lang="en-GB" dirty="0" smtClean="0">
                <a:solidFill>
                  <a:srgbClr val="FFFF00"/>
                </a:solidFill>
              </a:rPr>
              <a:t>mode, </a:t>
            </a:r>
            <a:r>
              <a:rPr lang="en-GB" dirty="0" smtClean="0">
                <a:solidFill>
                  <a:srgbClr val="FFFF00"/>
                </a:solidFill>
              </a:rPr>
              <a:t>lower than the mean number so I could use 5. After that, making sure you have two of your </a:t>
            </a:r>
            <a:r>
              <a:rPr lang="en-GB" dirty="0" smtClean="0">
                <a:solidFill>
                  <a:srgbClr val="FFFF00"/>
                </a:solidFill>
              </a:rPr>
              <a:t>mode, </a:t>
            </a:r>
            <a:r>
              <a:rPr lang="en-GB" dirty="0" smtClean="0">
                <a:solidFill>
                  <a:srgbClr val="FFFF00"/>
                </a:solidFill>
              </a:rPr>
              <a:t>fill in the numbers having the sum being the mean x 5. However in the middle, the median, the number must be higher than the mode (5) and lower than the mean (10). In this case a sequence could be: </a:t>
            </a:r>
            <a:r>
              <a:rPr lang="en-GB" dirty="0" smtClean="0">
                <a:solidFill>
                  <a:srgbClr val="FFFF00"/>
                </a:solidFill>
              </a:rPr>
              <a:t>19,5,12,9,5</a:t>
            </a:r>
            <a:endParaRPr lang="en-GB" dirty="0" smtClean="0">
              <a:solidFill>
                <a:srgbClr val="FFFF00"/>
              </a:solidFill>
            </a:endParaRPr>
          </a:p>
          <a:p>
            <a:endParaRPr lang="en-GB" dirty="0" smtClean="0">
              <a:solidFill>
                <a:srgbClr val="FFFF00"/>
              </a:solidFill>
            </a:endParaRPr>
          </a:p>
          <a:p>
            <a:r>
              <a:rPr lang="en-GB" u="sng" dirty="0" smtClean="0">
                <a:solidFill>
                  <a:srgbClr val="FFFF00"/>
                </a:solidFill>
              </a:rPr>
              <a:t>Examples</a:t>
            </a:r>
            <a:endParaRPr lang="en-GB" u="sng" dirty="0">
              <a:solidFill>
                <a:srgbClr val="FFFF00"/>
              </a:solidFill>
            </a:endParaRPr>
          </a:p>
          <a:p>
            <a:r>
              <a:rPr lang="en-GB" dirty="0" smtClean="0">
                <a:solidFill>
                  <a:srgbClr val="FFFF00"/>
                </a:solidFill>
              </a:rPr>
              <a:t>1,1,2,3,8</a:t>
            </a:r>
            <a:endParaRPr lang="en-GB" dirty="0" smtClean="0">
              <a:solidFill>
                <a:srgbClr val="FFFF00"/>
              </a:solidFill>
            </a:endParaRPr>
          </a:p>
          <a:p>
            <a:endParaRPr lang="en-GB" dirty="0" smtClean="0">
              <a:solidFill>
                <a:srgbClr val="FFFF00"/>
              </a:solidFill>
            </a:endParaRPr>
          </a:p>
          <a:p>
            <a:endParaRPr lang="en-GB" dirty="0" smtClean="0">
              <a:solidFill>
                <a:srgbClr val="FFFF00"/>
              </a:solidFill>
            </a:endParaRPr>
          </a:p>
        </p:txBody>
      </p:sp>
      <p:sp>
        <p:nvSpPr>
          <p:cNvPr id="3" name="TextBox 2"/>
          <p:cNvSpPr txBox="1"/>
          <p:nvPr/>
        </p:nvSpPr>
        <p:spPr>
          <a:xfrm>
            <a:off x="446457" y="4869160"/>
            <a:ext cx="7776864" cy="1200329"/>
          </a:xfrm>
          <a:prstGeom prst="rect">
            <a:avLst/>
          </a:prstGeom>
          <a:noFill/>
        </p:spPr>
        <p:txBody>
          <a:bodyPr wrap="square" rtlCol="0">
            <a:spAutoFit/>
          </a:bodyPr>
          <a:lstStyle/>
          <a:p>
            <a:r>
              <a:rPr lang="en-GB" dirty="0" smtClean="0">
                <a:solidFill>
                  <a:srgbClr val="FFFF00"/>
                </a:solidFill>
              </a:rPr>
              <a:t>The process is the same with: Mode </a:t>
            </a:r>
            <a:r>
              <a:rPr lang="en-GB" dirty="0">
                <a:solidFill>
                  <a:srgbClr val="FFFF00"/>
                </a:solidFill>
              </a:rPr>
              <a:t>&lt; Mean &lt; </a:t>
            </a:r>
            <a:r>
              <a:rPr lang="en-GB" dirty="0" smtClean="0">
                <a:solidFill>
                  <a:srgbClr val="FFFF00"/>
                </a:solidFill>
              </a:rPr>
              <a:t>Median, Mean&lt; Mode&lt; Median,</a:t>
            </a:r>
            <a:r>
              <a:rPr lang="en-GB" dirty="0">
                <a:solidFill>
                  <a:srgbClr val="FFFF00"/>
                </a:solidFill>
              </a:rPr>
              <a:t> Median &lt; Mode &lt; </a:t>
            </a:r>
            <a:r>
              <a:rPr lang="en-GB" dirty="0" smtClean="0">
                <a:solidFill>
                  <a:srgbClr val="FFFF00"/>
                </a:solidFill>
              </a:rPr>
              <a:t>Mean</a:t>
            </a:r>
            <a:r>
              <a:rPr lang="en-GB" dirty="0">
                <a:solidFill>
                  <a:srgbClr val="FFFF00"/>
                </a:solidFill>
              </a:rPr>
              <a:t>, </a:t>
            </a:r>
            <a:r>
              <a:rPr lang="en-GB" dirty="0" smtClean="0">
                <a:solidFill>
                  <a:srgbClr val="FFFF00"/>
                </a:solidFill>
              </a:rPr>
              <a:t>Mean </a:t>
            </a:r>
            <a:r>
              <a:rPr lang="en-GB" dirty="0">
                <a:solidFill>
                  <a:srgbClr val="FFFF00"/>
                </a:solidFill>
              </a:rPr>
              <a:t>&lt; Median &lt; </a:t>
            </a:r>
            <a:r>
              <a:rPr lang="en-GB" dirty="0" smtClean="0">
                <a:solidFill>
                  <a:srgbClr val="FFFF00"/>
                </a:solidFill>
              </a:rPr>
              <a:t>Mode, </a:t>
            </a:r>
            <a:r>
              <a:rPr lang="en-GB" dirty="0">
                <a:solidFill>
                  <a:srgbClr val="FFFF00"/>
                </a:solidFill>
              </a:rPr>
              <a:t>Median &lt; Mode &lt; </a:t>
            </a:r>
            <a:r>
              <a:rPr lang="en-GB" dirty="0" smtClean="0">
                <a:solidFill>
                  <a:srgbClr val="FFFF00"/>
                </a:solidFill>
              </a:rPr>
              <a:t>Mean, </a:t>
            </a:r>
            <a:r>
              <a:rPr lang="en-GB" dirty="0">
                <a:solidFill>
                  <a:srgbClr val="FFFF00"/>
                </a:solidFill>
              </a:rPr>
              <a:t>Median &lt; Mean &lt; </a:t>
            </a:r>
            <a:r>
              <a:rPr lang="en-GB" dirty="0" smtClean="0">
                <a:solidFill>
                  <a:srgbClr val="FFFF00"/>
                </a:solidFill>
              </a:rPr>
              <a:t>Mode apart from whether the mean/ median/ mode is higher or lower.</a:t>
            </a:r>
            <a:endParaRPr lang="en-GB" dirty="0">
              <a:solidFill>
                <a:srgbClr val="FFFF00"/>
              </a:solidFill>
            </a:endParaRPr>
          </a:p>
        </p:txBody>
      </p:sp>
    </p:spTree>
    <p:custDataLst>
      <p:tags r:id="rId1"/>
    </p:custDataLst>
    <p:extLst>
      <p:ext uri="{BB962C8B-B14F-4D97-AF65-F5344CB8AC3E}">
        <p14:creationId xmlns:p14="http://schemas.microsoft.com/office/powerpoint/2010/main" val="465448139"/>
      </p:ext>
    </p:extLst>
  </p:cSld>
  <p:clrMapOvr>
    <a:masterClrMapping/>
  </p:clrMapOvr>
  <mc:AlternateContent xmlns:mc="http://schemas.openxmlformats.org/markup-compatibility/2006" xmlns:p14="http://schemas.microsoft.com/office/powerpoint/2010/main">
    <mc:Choice Requires="p14">
      <p:transition spd="slow" p14:dur="4400" advTm="10780">
        <p14:honeycomb/>
      </p:transition>
    </mc:Choice>
    <mc:Fallback xmlns="">
      <p:transition spd="slow" advTm="1078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1000" fill="hold"/>
                                        <p:tgtEl>
                                          <p:spTgt spid="8"/>
                                        </p:tgtEl>
                                        <p:attrNameLst>
                                          <p:attrName>ppt_w</p:attrName>
                                        </p:attrNameLst>
                                      </p:cBhvr>
                                      <p:tavLst>
                                        <p:tav tm="0">
                                          <p:val>
                                            <p:fltVal val="0"/>
                                          </p:val>
                                        </p:tav>
                                        <p:tav tm="100000">
                                          <p:val>
                                            <p:strVal val="#ppt_w"/>
                                          </p:val>
                                        </p:tav>
                                      </p:tavLst>
                                    </p:anim>
                                    <p:anim calcmode="lin" valueType="num">
                                      <p:cBhvr>
                                        <p:cTn id="13" dur="1000" fill="hold"/>
                                        <p:tgtEl>
                                          <p:spTgt spid="8"/>
                                        </p:tgtEl>
                                        <p:attrNameLst>
                                          <p:attrName>ppt_h</p:attrName>
                                        </p:attrNameLst>
                                      </p:cBhvr>
                                      <p:tavLst>
                                        <p:tav tm="0">
                                          <p:val>
                                            <p:fltVal val="0"/>
                                          </p:val>
                                        </p:tav>
                                        <p:tav tm="100000">
                                          <p:val>
                                            <p:strVal val="#ppt_h"/>
                                          </p:val>
                                        </p:tav>
                                      </p:tavLst>
                                    </p:anim>
                                    <p:anim calcmode="lin" valueType="num">
                                      <p:cBhvr>
                                        <p:cTn id="14" dur="1000" fill="hold"/>
                                        <p:tgtEl>
                                          <p:spTgt spid="8"/>
                                        </p:tgtEl>
                                        <p:attrNameLst>
                                          <p:attrName>style.rotation</p:attrName>
                                        </p:attrNameLst>
                                      </p:cBhvr>
                                      <p:tavLst>
                                        <p:tav tm="0">
                                          <p:val>
                                            <p:fltVal val="90"/>
                                          </p:val>
                                        </p:tav>
                                        <p:tav tm="100000">
                                          <p:val>
                                            <p:fltVal val="0"/>
                                          </p:val>
                                        </p:tav>
                                      </p:tavLst>
                                    </p:anim>
                                    <p:animEffect transition="in" filter="fade">
                                      <p:cBhvr>
                                        <p:cTn id="15"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38538"/>
          </a:xfrm>
        </p:spPr>
        <p:txBody>
          <a:bodyPr>
            <a:normAutofit/>
          </a:bodyPr>
          <a:lstStyle/>
          <a:p>
            <a:r>
              <a:rPr lang="en-GB" dirty="0" smtClean="0">
                <a:solidFill>
                  <a:srgbClr val="FFFF00"/>
                </a:solidFill>
              </a:rPr>
              <a:t>Thank You </a:t>
            </a:r>
            <a:br>
              <a:rPr lang="en-GB" dirty="0" smtClean="0">
                <a:solidFill>
                  <a:srgbClr val="FFFF00"/>
                </a:solidFill>
              </a:rPr>
            </a:br>
            <a:r>
              <a:rPr lang="en-GB" dirty="0" smtClean="0">
                <a:solidFill>
                  <a:srgbClr val="FFFF00"/>
                </a:solidFill>
              </a:rPr>
              <a:t>For</a:t>
            </a:r>
            <a:br>
              <a:rPr lang="en-GB" dirty="0" smtClean="0">
                <a:solidFill>
                  <a:srgbClr val="FFFF00"/>
                </a:solidFill>
              </a:rPr>
            </a:br>
            <a:r>
              <a:rPr lang="en-GB" dirty="0" smtClean="0">
                <a:solidFill>
                  <a:srgbClr val="FFFF00"/>
                </a:solidFill>
              </a:rPr>
              <a:t>Viewing</a:t>
            </a:r>
            <a:br>
              <a:rPr lang="en-GB" dirty="0" smtClean="0">
                <a:solidFill>
                  <a:srgbClr val="FFFF00"/>
                </a:solidFill>
              </a:rPr>
            </a:br>
            <a:r>
              <a:rPr lang="en-GB" dirty="0">
                <a:solidFill>
                  <a:srgbClr val="FFFF00"/>
                </a:solidFill>
              </a:rPr>
              <a:t/>
            </a:r>
            <a:br>
              <a:rPr lang="en-GB" dirty="0">
                <a:solidFill>
                  <a:srgbClr val="FFFF00"/>
                </a:solidFill>
              </a:rPr>
            </a:br>
            <a:r>
              <a:rPr lang="en-GB" dirty="0" smtClean="0">
                <a:solidFill>
                  <a:srgbClr val="FFFF00"/>
                </a:solidFill>
              </a:rPr>
              <a:t>The End</a:t>
            </a:r>
            <a:endParaRPr lang="en-GB" dirty="0">
              <a:solidFill>
                <a:srgbClr val="FFFF00"/>
              </a:solidFill>
            </a:endParaRPr>
          </a:p>
        </p:txBody>
      </p:sp>
    </p:spTree>
    <p:extLst>
      <p:ext uri="{BB962C8B-B14F-4D97-AF65-F5344CB8AC3E}">
        <p14:creationId xmlns:p14="http://schemas.microsoft.com/office/powerpoint/2010/main" val="26774484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3|61.2|0.9"/>
</p:tagLst>
</file>

<file path=ppt/tags/tag2.xml><?xml version="1.0" encoding="utf-8"?>
<p:tagLst xmlns:a="http://schemas.openxmlformats.org/drawingml/2006/main" xmlns:r="http://schemas.openxmlformats.org/officeDocument/2006/relationships" xmlns:p="http://schemas.openxmlformats.org/presentationml/2006/main">
  <p:tag name="TIMING" val="|1.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256</TotalTime>
  <Words>291</Words>
  <Application>Microsoft Office PowerPoint</Application>
  <PresentationFormat>On-screen Show (4:3)</PresentationFormat>
  <Paragraphs>15</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Apex</vt:lpstr>
      <vt:lpstr>Solutions to:   Mean = Range = Median = Mode UNEQUAL AVERAGES</vt:lpstr>
      <vt:lpstr>Properties of: Mode&lt; Median&lt; Mean</vt:lpstr>
      <vt:lpstr>Thank You  For Viewing  The End</vt:lpstr>
    </vt:vector>
  </TitlesOfParts>
  <Company>Priestlands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Solution</dc:title>
  <dc:creator>Owen Summers</dc:creator>
  <cp:lastModifiedBy>Laura WENHAM</cp:lastModifiedBy>
  <cp:revision>26</cp:revision>
  <dcterms:created xsi:type="dcterms:W3CDTF">2015-07-06T08:54:26Z</dcterms:created>
  <dcterms:modified xsi:type="dcterms:W3CDTF">2015-07-14T09:27:29Z</dcterms:modified>
</cp:coreProperties>
</file>