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9" r:id="rId3"/>
    <p:sldId id="258" r:id="rId4"/>
    <p:sldId id="260" r:id="rId5"/>
    <p:sldId id="261" r:id="rId6"/>
    <p:sldId id="262" r:id="rId7"/>
  </p:sldIdLst>
  <p:sldSz cx="9144000" cy="6858000" type="screen4x3"/>
  <p:notesSz cx="6805613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F370E-6AB7-42E3-B804-CC0904A672A0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0F26-C108-40BE-AD78-5ADFF3FB2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37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F370E-6AB7-42E3-B804-CC0904A672A0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0F26-C108-40BE-AD78-5ADFF3FB2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442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F370E-6AB7-42E3-B804-CC0904A672A0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0F26-C108-40BE-AD78-5ADFF3FB2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605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F370E-6AB7-42E3-B804-CC0904A672A0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0F26-C108-40BE-AD78-5ADFF3FB2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841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F370E-6AB7-42E3-B804-CC0904A672A0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0F26-C108-40BE-AD78-5ADFF3FB2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526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F370E-6AB7-42E3-B804-CC0904A672A0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0F26-C108-40BE-AD78-5ADFF3FB2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816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F370E-6AB7-42E3-B804-CC0904A672A0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0F26-C108-40BE-AD78-5ADFF3FB2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616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F370E-6AB7-42E3-B804-CC0904A672A0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0F26-C108-40BE-AD78-5ADFF3FB2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579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F370E-6AB7-42E3-B804-CC0904A672A0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0F26-C108-40BE-AD78-5ADFF3FB2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4169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F370E-6AB7-42E3-B804-CC0904A672A0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0F26-C108-40BE-AD78-5ADFF3FB2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398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F370E-6AB7-42E3-B804-CC0904A672A0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00F26-C108-40BE-AD78-5ADFF3FB2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244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F370E-6AB7-42E3-B804-CC0904A672A0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00F26-C108-40BE-AD78-5ADFF3FB2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307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Hypotheses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 we predict that the presidents now get older because there is more health services and less disease</a:t>
            </a:r>
          </a:p>
          <a:p>
            <a:endParaRPr lang="en-GB" dirty="0"/>
          </a:p>
        </p:txBody>
      </p:sp>
      <p:pic>
        <p:nvPicPr>
          <p:cNvPr id="1026" name="Picture 2" descr="George-Washingto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0259" y="3645024"/>
            <a:ext cx="1152128" cy="152081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sp>
        <p:nvSpPr>
          <p:cNvPr id="5" name="TextBox 4"/>
          <p:cNvSpPr txBox="1"/>
          <p:nvPr/>
        </p:nvSpPr>
        <p:spPr>
          <a:xfrm rot="21282181">
            <a:off x="6272749" y="5011945"/>
            <a:ext cx="1376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Washington</a:t>
            </a:r>
            <a:endParaRPr lang="en-GB" sz="1400" dirty="0"/>
          </a:p>
        </p:txBody>
      </p:sp>
      <p:pic>
        <p:nvPicPr>
          <p:cNvPr id="1028" name="Picture 4" descr="Abraham Lincoln November 1863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344005"/>
            <a:ext cx="1656184" cy="203857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403648" y="5197918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Lincoln</a:t>
            </a:r>
            <a:endParaRPr lang="en-GB" dirty="0"/>
          </a:p>
        </p:txBody>
      </p:sp>
      <p:pic>
        <p:nvPicPr>
          <p:cNvPr id="1030" name="Picture 6" descr="President Theodore Roosevelt, 1904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04031">
            <a:off x="7388012" y="303394"/>
            <a:ext cx="1224136" cy="161782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524328" y="1794396"/>
            <a:ext cx="1376401" cy="369332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r>
              <a:rPr lang="en-GB" dirty="0" smtClean="0"/>
              <a:t>Roosevelt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2262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  <p:sndAc>
          <p:stSnd>
            <p:snd r:embed="rId2" name="coin.wav"/>
          </p:stSnd>
        </p:sndAc>
      </p:transition>
    </mc:Choice>
    <mc:Fallback xmlns="">
      <p:transition spd="slow">
        <p:fade/>
        <p:sndAc>
          <p:stSnd>
            <p:snd r:embed="rId6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flipV="1">
            <a:off x="1691680" y="1340768"/>
            <a:ext cx="72008" cy="43924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196578" y="1700808"/>
            <a:ext cx="69038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259632" y="1844824"/>
            <a:ext cx="69127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lain" startAt="4"/>
            </a:pPr>
            <a:r>
              <a:rPr lang="en-GB" dirty="0" smtClean="0"/>
              <a:t>   6      9</a:t>
            </a:r>
          </a:p>
          <a:p>
            <a:pPr marL="342900" indent="-342900">
              <a:buAutoNum type="arabicPlain" startAt="4"/>
            </a:pPr>
            <a:endParaRPr lang="en-GB" dirty="0"/>
          </a:p>
          <a:p>
            <a:pPr marL="342900" indent="-342900">
              <a:buAutoNum type="arabicPlain" startAt="4"/>
            </a:pPr>
            <a:r>
              <a:rPr lang="en-GB" dirty="0" smtClean="0"/>
              <a:t>   3      6     7     7    8</a:t>
            </a:r>
          </a:p>
          <a:p>
            <a:pPr marL="342900" indent="-342900">
              <a:buAutoNum type="arabicPlain" startAt="4"/>
            </a:pPr>
            <a:endParaRPr lang="en-GB" dirty="0"/>
          </a:p>
          <a:p>
            <a:pPr marL="342900" indent="-342900">
              <a:buAutoNum type="arabicPlain" startAt="4"/>
            </a:pPr>
            <a:r>
              <a:rPr lang="en-GB" dirty="0" smtClean="0"/>
              <a:t>   0     0      3     3     4     4     5     7     7     7     7     8</a:t>
            </a:r>
          </a:p>
          <a:p>
            <a:pPr marL="342900" indent="-342900">
              <a:buAutoNum type="arabicPlain" startAt="4"/>
            </a:pPr>
            <a:endParaRPr lang="en-GB" dirty="0"/>
          </a:p>
          <a:p>
            <a:pPr marL="342900" indent="-342900">
              <a:buAutoNum type="arabicPlain" startAt="4"/>
            </a:pPr>
            <a:r>
              <a:rPr lang="en-GB" dirty="0" smtClean="0"/>
              <a:t>   0     1     1     2     3     4     7     8     9</a:t>
            </a:r>
          </a:p>
          <a:p>
            <a:pPr marL="342900" indent="-342900">
              <a:buAutoNum type="arabicPlain" startAt="4"/>
            </a:pPr>
            <a:endParaRPr lang="en-GB" dirty="0"/>
          </a:p>
          <a:p>
            <a:pPr marL="342900" indent="-342900">
              <a:buAutoNum type="arabicPlain" startAt="4"/>
            </a:pPr>
            <a:r>
              <a:rPr lang="en-GB" dirty="0" smtClean="0"/>
              <a:t>   0     1     3     5     8     8</a:t>
            </a:r>
          </a:p>
          <a:p>
            <a:pPr marL="342900" indent="-342900">
              <a:buAutoNum type="arabicPlain" startAt="4"/>
            </a:pPr>
            <a:endParaRPr lang="en-GB" dirty="0"/>
          </a:p>
          <a:p>
            <a:pPr marL="342900" indent="-342900">
              <a:buAutoNum type="arabicPlain" startAt="4"/>
            </a:pPr>
            <a:r>
              <a:rPr lang="en-GB" dirty="0" smtClean="0"/>
              <a:t>   0     0     3     3</a:t>
            </a:r>
          </a:p>
          <a:p>
            <a:pPr marL="342900" indent="-342900">
              <a:buAutoNum type="arabicPlain" startAt="4"/>
            </a:pP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1758898" y="1412776"/>
            <a:ext cx="7236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Stem &amp; Leaf Diagram to show age of death for American presidents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0391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56118" y="2780928"/>
            <a:ext cx="64087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As shown in the stem and leaf diagram we have categorised the American presidents into age of death ; e.g. 60’s and 70’s.</a:t>
            </a:r>
          </a:p>
          <a:p>
            <a:r>
              <a:rPr lang="en-GB" dirty="0" smtClean="0"/>
              <a:t>There are 44 American Presidents:</a:t>
            </a:r>
          </a:p>
          <a:p>
            <a:r>
              <a:rPr lang="en-GB" sz="1200" dirty="0" smtClean="0"/>
              <a:t>(rounded to the nearest two decimal places)</a:t>
            </a:r>
            <a:r>
              <a:rPr lang="en-GB" dirty="0"/>
              <a:t>	</a:t>
            </a:r>
            <a:r>
              <a:rPr lang="en-GB" dirty="0" smtClean="0"/>
              <a:t>      27.27% died in their 60’s</a:t>
            </a:r>
          </a:p>
          <a:p>
            <a:r>
              <a:rPr lang="en-GB" dirty="0"/>
              <a:t> </a:t>
            </a:r>
            <a:r>
              <a:rPr lang="en-GB" dirty="0" smtClean="0"/>
              <a:t>			      09.09% died in their 90’s</a:t>
            </a:r>
          </a:p>
          <a:p>
            <a:r>
              <a:rPr lang="en-GB" dirty="0"/>
              <a:t>	</a:t>
            </a:r>
            <a:r>
              <a:rPr lang="en-GB" dirty="0" smtClean="0"/>
              <a:t>		      13.63% died in their 80’s</a:t>
            </a:r>
          </a:p>
          <a:p>
            <a:r>
              <a:rPr lang="en-GB" dirty="0"/>
              <a:t>	</a:t>
            </a:r>
            <a:r>
              <a:rPr lang="en-GB" dirty="0" smtClean="0"/>
              <a:t>		      20.45% died in their 70’s</a:t>
            </a:r>
          </a:p>
          <a:p>
            <a:r>
              <a:rPr lang="en-GB" dirty="0"/>
              <a:t>	</a:t>
            </a:r>
            <a:r>
              <a:rPr lang="en-GB" dirty="0" smtClean="0"/>
              <a:t>		      11.36% died in their 50’s</a:t>
            </a:r>
          </a:p>
          <a:p>
            <a:r>
              <a:rPr lang="en-GB" dirty="0"/>
              <a:t>	</a:t>
            </a:r>
            <a:r>
              <a:rPr lang="en-GB" dirty="0" smtClean="0"/>
              <a:t>		      04.54% died in their 40’s</a:t>
            </a:r>
          </a:p>
          <a:p>
            <a:r>
              <a:rPr lang="en-GB" dirty="0"/>
              <a:t>	</a:t>
            </a:r>
            <a:r>
              <a:rPr lang="en-GB" dirty="0" smtClean="0"/>
              <a:t>		      11.36% are still present</a:t>
            </a:r>
          </a:p>
          <a:p>
            <a:r>
              <a:rPr lang="en-GB" dirty="0" smtClean="0"/>
              <a:t> 		      </a:t>
            </a:r>
          </a:p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34983" y="1891774"/>
                <a:ext cx="1944216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1" dirty="0" smtClean="0"/>
                  <a:t>100/44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latin typeface="Cambria Math"/>
                          </a:rPr>
                          <m:t>𝟐𝟓</m:t>
                        </m:r>
                      </m:num>
                      <m:den>
                        <m:eqArr>
                          <m:eqArrPr>
                            <m:ctrlPr>
                              <a:rPr lang="en-GB" b="1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GB" b="1" i="1" smtClean="0">
                                <a:latin typeface="Cambria Math"/>
                              </a:rPr>
                              <m:t>𝟏𝟏</m:t>
                            </m:r>
                          </m:e>
                          <m:e>
                            <m:r>
                              <a:rPr lang="en-GB" b="1" i="1" smtClean="0">
                                <a:latin typeface="Cambria Math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endParaRPr lang="en-GB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983" y="1891774"/>
                <a:ext cx="1944216" cy="530915"/>
              </a:xfrm>
              <a:prstGeom prst="rect">
                <a:avLst/>
              </a:prstGeom>
              <a:blipFill rotWithShape="1">
                <a:blip r:embed="rId2"/>
                <a:stretch>
                  <a:fillRect l="-2508" b="-22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34983" y="2292974"/>
                <a:ext cx="6450981" cy="495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1" dirty="0" smtClean="0"/>
                  <a:t>Number of presidents in category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latin typeface="Cambria Math"/>
                          </a:rPr>
                          <m:t>𝟐𝟓</m:t>
                        </m:r>
                      </m:num>
                      <m:den>
                        <m:r>
                          <a:rPr lang="en-GB" b="1" i="1" smtClean="0">
                            <a:latin typeface="Cambria Math"/>
                          </a:rPr>
                          <m:t>𝟏𝟏</m:t>
                        </m:r>
                      </m:den>
                    </m:f>
                  </m:oMath>
                </a14:m>
                <a:endParaRPr lang="en-GB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983" y="2292974"/>
                <a:ext cx="6450981" cy="495200"/>
              </a:xfrm>
              <a:prstGeom prst="rect">
                <a:avLst/>
              </a:prstGeom>
              <a:blipFill rotWithShape="1">
                <a:blip r:embed="rId3"/>
                <a:stretch>
                  <a:fillRect l="-755" b="-98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788024" y="235590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= </a:t>
            </a:r>
            <a:r>
              <a:rPr lang="en-GB" b="1" dirty="0" smtClean="0"/>
              <a:t>the % out of 100</a:t>
            </a:r>
            <a:endParaRPr lang="en-GB" b="1" dirty="0"/>
          </a:p>
        </p:txBody>
      </p:sp>
      <p:sp>
        <p:nvSpPr>
          <p:cNvPr id="10" name="Rectangle 9"/>
          <p:cNvSpPr/>
          <p:nvPr/>
        </p:nvSpPr>
        <p:spPr>
          <a:xfrm>
            <a:off x="2490116" y="1124744"/>
            <a:ext cx="41637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Forte" pitchFamily="66" charset="0"/>
              </a:rPr>
              <a:t>Age of Death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Forte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78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56118" y="2780928"/>
            <a:ext cx="692825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These are the percentages of the American Presidents cause of Death: </a:t>
            </a:r>
            <a:r>
              <a:rPr lang="en-GB" sz="1200" dirty="0" smtClean="0"/>
              <a:t>(rounded to the nearest two decimal places)</a:t>
            </a:r>
          </a:p>
          <a:p>
            <a:r>
              <a:rPr lang="en-GB" dirty="0"/>
              <a:t>	</a:t>
            </a:r>
            <a:r>
              <a:rPr lang="en-GB" dirty="0" smtClean="0"/>
              <a:t>      		      11.36% died because of illness</a:t>
            </a:r>
          </a:p>
          <a:p>
            <a:r>
              <a:rPr lang="en-GB" dirty="0"/>
              <a:t> </a:t>
            </a:r>
            <a:r>
              <a:rPr lang="en-GB" dirty="0" smtClean="0"/>
              <a:t>			      06.81% died because of old </a:t>
            </a:r>
            <a:r>
              <a:rPr lang="en-GB" dirty="0"/>
              <a:t>a</a:t>
            </a:r>
            <a:r>
              <a:rPr lang="en-GB" dirty="0" smtClean="0"/>
              <a:t>ge</a:t>
            </a:r>
            <a:r>
              <a:rPr lang="en-GB" dirty="0"/>
              <a:t>	</a:t>
            </a:r>
            <a:r>
              <a:rPr lang="en-GB" dirty="0" smtClean="0"/>
              <a:t>		                      25% died because of disease</a:t>
            </a:r>
            <a:r>
              <a:rPr lang="en-GB" dirty="0"/>
              <a:t>	</a:t>
            </a:r>
            <a:r>
              <a:rPr lang="en-GB" dirty="0" smtClean="0"/>
              <a:t>		     	      27.27% died because of either a 			                     stroke, heart or respiratory failure</a:t>
            </a:r>
            <a:r>
              <a:rPr lang="en-GB" dirty="0"/>
              <a:t>	</a:t>
            </a:r>
            <a:r>
              <a:rPr lang="en-GB" dirty="0" smtClean="0"/>
              <a:t>		                     09.09% died were assassinated</a:t>
            </a:r>
            <a:r>
              <a:rPr lang="en-GB" dirty="0"/>
              <a:t>	</a:t>
            </a:r>
            <a:r>
              <a:rPr lang="en-GB" dirty="0" smtClean="0"/>
              <a:t>		                     06.81% died because of blood clot 			                     or internal bleeding </a:t>
            </a:r>
            <a:r>
              <a:rPr lang="en-GB" dirty="0"/>
              <a:t>	</a:t>
            </a:r>
            <a:r>
              <a:rPr lang="en-GB" dirty="0" smtClean="0"/>
              <a:t>		    	                      11.36% are still present 			 		      </a:t>
            </a:r>
          </a:p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34983" y="1891774"/>
                <a:ext cx="1944216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1" dirty="0" smtClean="0"/>
                  <a:t>100/44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latin typeface="Cambria Math"/>
                          </a:rPr>
                          <m:t>𝟐𝟓</m:t>
                        </m:r>
                      </m:num>
                      <m:den>
                        <m:eqArr>
                          <m:eqArrPr>
                            <m:ctrlPr>
                              <a:rPr lang="en-GB" b="1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GB" b="1" i="1" smtClean="0">
                                <a:latin typeface="Cambria Math"/>
                              </a:rPr>
                              <m:t>𝟏𝟏</m:t>
                            </m:r>
                          </m:e>
                          <m:e>
                            <m:r>
                              <a:rPr lang="en-GB" b="1" i="1" smtClean="0">
                                <a:latin typeface="Cambria Math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endParaRPr lang="en-GB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983" y="1891774"/>
                <a:ext cx="1944216" cy="530915"/>
              </a:xfrm>
              <a:prstGeom prst="rect">
                <a:avLst/>
              </a:prstGeom>
              <a:blipFill rotWithShape="1">
                <a:blip r:embed="rId2"/>
                <a:stretch>
                  <a:fillRect l="-2508" b="-22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34983" y="2292974"/>
                <a:ext cx="6450981" cy="495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1" dirty="0" smtClean="0"/>
                  <a:t>Different deaths in categories  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latin typeface="Cambria Math"/>
                          </a:rPr>
                          <m:t>𝟐𝟓</m:t>
                        </m:r>
                      </m:num>
                      <m:den>
                        <m:r>
                          <a:rPr lang="en-GB" b="1" i="1" smtClean="0">
                            <a:latin typeface="Cambria Math"/>
                          </a:rPr>
                          <m:t>𝟏𝟏</m:t>
                        </m:r>
                      </m:den>
                    </m:f>
                  </m:oMath>
                </a14:m>
                <a:endParaRPr lang="en-GB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983" y="2292974"/>
                <a:ext cx="6450981" cy="495200"/>
              </a:xfrm>
              <a:prstGeom prst="rect">
                <a:avLst/>
              </a:prstGeom>
              <a:blipFill rotWithShape="1">
                <a:blip r:embed="rId3"/>
                <a:stretch>
                  <a:fillRect l="-755" b="-98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788024" y="235590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= </a:t>
            </a:r>
            <a:r>
              <a:rPr lang="en-GB" b="1" dirty="0" smtClean="0"/>
              <a:t>the % out of 100</a:t>
            </a:r>
            <a:endParaRPr lang="en-GB" b="1" dirty="0"/>
          </a:p>
        </p:txBody>
      </p:sp>
      <p:sp>
        <p:nvSpPr>
          <p:cNvPr id="10" name="Rectangle 9"/>
          <p:cNvSpPr/>
          <p:nvPr/>
        </p:nvSpPr>
        <p:spPr>
          <a:xfrm>
            <a:off x="2036690" y="1124744"/>
            <a:ext cx="50706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Forte" pitchFamily="66" charset="0"/>
              </a:rPr>
              <a:t>Reason of Death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Forte" pitchFamily="66" charset="0"/>
            </a:endParaRPr>
          </a:p>
        </p:txBody>
      </p:sp>
      <p:pic>
        <p:nvPicPr>
          <p:cNvPr id="2050" name="Picture 2" descr="http://nrich.maths.org/content/id/11007/mount-rushmor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51076">
            <a:off x="1007629" y="3509857"/>
            <a:ext cx="2857500" cy="21431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1518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29395" y="1772816"/>
            <a:ext cx="220244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Washington – 57</a:t>
            </a:r>
          </a:p>
          <a:p>
            <a:r>
              <a:rPr lang="en-GB" dirty="0" smtClean="0"/>
              <a:t>Adams -61</a:t>
            </a:r>
          </a:p>
          <a:p>
            <a:r>
              <a:rPr lang="en-GB" dirty="0" smtClean="0"/>
              <a:t>Jefferson - 58</a:t>
            </a:r>
          </a:p>
          <a:p>
            <a:r>
              <a:rPr lang="en-GB" dirty="0" smtClean="0"/>
              <a:t>Madison - 57</a:t>
            </a:r>
          </a:p>
          <a:p>
            <a:r>
              <a:rPr lang="en-GB" dirty="0" smtClean="0"/>
              <a:t>Monroe - 58</a:t>
            </a:r>
          </a:p>
          <a:p>
            <a:r>
              <a:rPr lang="en-GB" dirty="0" smtClean="0"/>
              <a:t>Quincy Adams – 57	 Jackson -62</a:t>
            </a:r>
            <a:endParaRPr lang="en-GB" dirty="0"/>
          </a:p>
          <a:p>
            <a:r>
              <a:rPr lang="en-GB" dirty="0" smtClean="0"/>
              <a:t>Van Buren -  54</a:t>
            </a:r>
          </a:p>
          <a:p>
            <a:r>
              <a:rPr lang="en-GB" dirty="0" smtClean="0"/>
              <a:t>Harrison  - 68</a:t>
            </a:r>
          </a:p>
          <a:p>
            <a:r>
              <a:rPr lang="en-GB" dirty="0" smtClean="0"/>
              <a:t>Tyler - 51</a:t>
            </a:r>
          </a:p>
          <a:p>
            <a:r>
              <a:rPr lang="en-GB" dirty="0" smtClean="0"/>
              <a:t>Polk - 49</a:t>
            </a:r>
          </a:p>
          <a:p>
            <a:r>
              <a:rPr lang="en-GB" dirty="0" smtClean="0"/>
              <a:t>Taylor - 64</a:t>
            </a:r>
          </a:p>
          <a:p>
            <a:r>
              <a:rPr lang="en-GB" dirty="0" smtClean="0"/>
              <a:t>Fillmore - 50</a:t>
            </a:r>
          </a:p>
          <a:p>
            <a:r>
              <a:rPr lang="en-GB" dirty="0" smtClean="0"/>
              <a:t>Pierce - 48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1292266" y="836712"/>
            <a:ext cx="6518130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Forte" pitchFamily="66" charset="0"/>
              </a:rPr>
              <a:t>Age of becoming President</a:t>
            </a:r>
          </a:p>
          <a:p>
            <a:pPr algn="ctr"/>
            <a:endParaRPr lang="en-US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Forte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59832" y="1772816"/>
            <a:ext cx="220244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Buchanan	 -65</a:t>
            </a:r>
          </a:p>
          <a:p>
            <a:r>
              <a:rPr lang="en-GB" dirty="0" smtClean="0"/>
              <a:t>Lincoln – 52</a:t>
            </a:r>
          </a:p>
          <a:p>
            <a:r>
              <a:rPr lang="en-GB" dirty="0" smtClean="0"/>
              <a:t>Jonson – 57</a:t>
            </a:r>
          </a:p>
          <a:p>
            <a:r>
              <a:rPr lang="en-GB" dirty="0" smtClean="0"/>
              <a:t>Grant – 46</a:t>
            </a:r>
          </a:p>
          <a:p>
            <a:r>
              <a:rPr lang="en-GB" dirty="0" smtClean="0"/>
              <a:t>Hayes – 54</a:t>
            </a:r>
          </a:p>
          <a:p>
            <a:r>
              <a:rPr lang="en-GB" dirty="0" smtClean="0"/>
              <a:t>Garfield – 49</a:t>
            </a:r>
          </a:p>
          <a:p>
            <a:r>
              <a:rPr lang="en-GB" dirty="0" smtClean="0"/>
              <a:t>Arthur – 51</a:t>
            </a:r>
          </a:p>
          <a:p>
            <a:r>
              <a:rPr lang="en-GB" dirty="0" smtClean="0"/>
              <a:t>Cleveland – 47</a:t>
            </a:r>
          </a:p>
          <a:p>
            <a:r>
              <a:rPr lang="en-GB" dirty="0" smtClean="0"/>
              <a:t>Harrison – 55</a:t>
            </a:r>
          </a:p>
          <a:p>
            <a:r>
              <a:rPr lang="en-GB" dirty="0" smtClean="0"/>
              <a:t>McKinley – 54</a:t>
            </a:r>
          </a:p>
          <a:p>
            <a:r>
              <a:rPr lang="en-GB" dirty="0" smtClean="0"/>
              <a:t>Roosevelt – 42</a:t>
            </a:r>
          </a:p>
          <a:p>
            <a:r>
              <a:rPr lang="en-GB" dirty="0" smtClean="0"/>
              <a:t>Taft – 51</a:t>
            </a:r>
          </a:p>
          <a:p>
            <a:r>
              <a:rPr lang="en-GB" dirty="0" smtClean="0"/>
              <a:t>Wilson – 56</a:t>
            </a:r>
          </a:p>
          <a:p>
            <a:r>
              <a:rPr lang="en-GB" dirty="0" smtClean="0"/>
              <a:t>Harding -	55	     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04048" y="1772816"/>
            <a:ext cx="220244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Coolidge – 51</a:t>
            </a:r>
          </a:p>
          <a:p>
            <a:r>
              <a:rPr lang="en-GB" dirty="0" smtClean="0"/>
              <a:t>Hoover – 54</a:t>
            </a:r>
          </a:p>
          <a:p>
            <a:r>
              <a:rPr lang="en-GB" dirty="0" smtClean="0"/>
              <a:t>F Roosevelt – 51</a:t>
            </a:r>
          </a:p>
          <a:p>
            <a:r>
              <a:rPr lang="en-GB" dirty="0" smtClean="0"/>
              <a:t>Truman – 60</a:t>
            </a:r>
          </a:p>
          <a:p>
            <a:r>
              <a:rPr lang="en-GB" dirty="0" smtClean="0"/>
              <a:t>Eisenhower – 62</a:t>
            </a:r>
          </a:p>
          <a:p>
            <a:r>
              <a:rPr lang="en-GB" dirty="0" smtClean="0"/>
              <a:t>Kennedy – 43</a:t>
            </a:r>
          </a:p>
          <a:p>
            <a:r>
              <a:rPr lang="en-GB" dirty="0" smtClean="0"/>
              <a:t>Johnson – 55</a:t>
            </a:r>
          </a:p>
          <a:p>
            <a:r>
              <a:rPr lang="en-GB" dirty="0" smtClean="0"/>
              <a:t>Nixon – 56</a:t>
            </a:r>
          </a:p>
          <a:p>
            <a:r>
              <a:rPr lang="en-GB" dirty="0" smtClean="0"/>
              <a:t>Ford – 61</a:t>
            </a:r>
          </a:p>
          <a:p>
            <a:r>
              <a:rPr lang="en-GB" dirty="0" smtClean="0"/>
              <a:t>Carter – 52</a:t>
            </a:r>
          </a:p>
          <a:p>
            <a:r>
              <a:rPr lang="en-GB" dirty="0" smtClean="0"/>
              <a:t>Reagan – 69</a:t>
            </a:r>
          </a:p>
          <a:p>
            <a:r>
              <a:rPr lang="en-GB" dirty="0" smtClean="0"/>
              <a:t>W Bush – 64</a:t>
            </a:r>
          </a:p>
          <a:p>
            <a:r>
              <a:rPr lang="en-GB" dirty="0" smtClean="0"/>
              <a:t>Clinton - 46</a:t>
            </a:r>
          </a:p>
          <a:p>
            <a:r>
              <a:rPr lang="en-GB" dirty="0" smtClean="0"/>
              <a:t>Bush - 54	    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020272" y="5148765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Obama - 47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725720" y="1505062"/>
            <a:ext cx="6084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Every President was elected between the age of 42 and 69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154460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flipV="1">
            <a:off x="1655676" y="1340768"/>
            <a:ext cx="36004" cy="2664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196578" y="1700808"/>
            <a:ext cx="69038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259632" y="1844824"/>
            <a:ext cx="691276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lain" startAt="4"/>
            </a:pPr>
            <a:r>
              <a:rPr lang="en-GB" dirty="0" smtClean="0"/>
              <a:t>   2      3     6     6     7     8     9</a:t>
            </a:r>
          </a:p>
          <a:p>
            <a:pPr marL="342900" indent="-342900">
              <a:buAutoNum type="arabicPlain" startAt="4"/>
            </a:pPr>
            <a:endParaRPr lang="en-GB" dirty="0"/>
          </a:p>
          <a:p>
            <a:pPr marL="342900" indent="-342900">
              <a:buAutoNum type="arabicPlain" startAt="4"/>
            </a:pPr>
            <a:r>
              <a:rPr lang="en-GB" dirty="0" smtClean="0"/>
              <a:t>   0      </a:t>
            </a:r>
            <a:r>
              <a:rPr lang="en-GB" dirty="0"/>
              <a:t>1</a:t>
            </a:r>
            <a:r>
              <a:rPr lang="en-GB" dirty="0" smtClean="0"/>
              <a:t>     </a:t>
            </a:r>
            <a:r>
              <a:rPr lang="en-GB" dirty="0"/>
              <a:t>1</a:t>
            </a:r>
            <a:r>
              <a:rPr lang="en-GB" dirty="0" smtClean="0"/>
              <a:t>     </a:t>
            </a:r>
            <a:r>
              <a:rPr lang="en-GB" dirty="0"/>
              <a:t>1</a:t>
            </a:r>
            <a:r>
              <a:rPr lang="en-GB" dirty="0" smtClean="0"/>
              <a:t>    1     1     2     2     4     4     4     4     5     5     5     6                7     7     7     7     8</a:t>
            </a:r>
          </a:p>
          <a:p>
            <a:pPr marL="342900" indent="-342900">
              <a:buAutoNum type="arabicPlain" startAt="4"/>
            </a:pPr>
            <a:endParaRPr lang="en-GB" dirty="0"/>
          </a:p>
          <a:p>
            <a:pPr marL="342900" indent="-342900">
              <a:buAutoNum type="arabicPlain" startAt="4"/>
            </a:pPr>
            <a:r>
              <a:rPr lang="en-GB" dirty="0" smtClean="0"/>
              <a:t>   0     1      </a:t>
            </a:r>
            <a:r>
              <a:rPr lang="en-GB" dirty="0"/>
              <a:t>1</a:t>
            </a:r>
            <a:r>
              <a:rPr lang="en-GB" dirty="0" smtClean="0"/>
              <a:t>     </a:t>
            </a:r>
            <a:r>
              <a:rPr lang="en-GB" dirty="0"/>
              <a:t>2</a:t>
            </a:r>
            <a:r>
              <a:rPr lang="en-GB" dirty="0" smtClean="0"/>
              <a:t>     </a:t>
            </a:r>
            <a:r>
              <a:rPr lang="en-GB" dirty="0"/>
              <a:t>2</a:t>
            </a:r>
            <a:r>
              <a:rPr lang="en-GB" dirty="0" smtClean="0"/>
              <a:t>     4     4     </a:t>
            </a:r>
            <a:r>
              <a:rPr lang="en-GB" dirty="0"/>
              <a:t>5</a:t>
            </a:r>
            <a:r>
              <a:rPr lang="en-GB" dirty="0" smtClean="0"/>
              <a:t>     </a:t>
            </a:r>
            <a:r>
              <a:rPr lang="en-GB" dirty="0"/>
              <a:t>8</a:t>
            </a:r>
            <a:r>
              <a:rPr lang="en-GB" dirty="0" smtClean="0"/>
              <a:t>     </a:t>
            </a:r>
            <a:r>
              <a:rPr lang="en-GB" dirty="0"/>
              <a:t>9</a:t>
            </a:r>
            <a:r>
              <a:rPr lang="en-GB" dirty="0" smtClean="0"/>
              <a:t>          </a:t>
            </a:r>
          </a:p>
          <a:p>
            <a:pPr marL="342900" indent="-342900">
              <a:buAutoNum type="arabicPlain" startAt="4"/>
            </a:pPr>
            <a:endParaRPr lang="en-GB" dirty="0" smtClean="0"/>
          </a:p>
          <a:p>
            <a:pPr marL="342900" indent="-342900">
              <a:buAutoNum type="arabicPlain" startAt="4"/>
            </a:pPr>
            <a:endParaRPr lang="en-GB" dirty="0"/>
          </a:p>
          <a:p>
            <a:pPr marL="342900" indent="-342900">
              <a:buAutoNum type="arabicPlain" startAt="4"/>
            </a:pP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1619672" y="1392678"/>
            <a:ext cx="7236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Stem &amp; Leaf Diagram to show age of election for American presidents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1856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WH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WH" id="{B9CC5A1C-85C4-4C0C-8F38-581E09504E7C}" vid="{45822897-28DC-4BA6-9C10-825B0220CD2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215</TotalTime>
  <Words>307</Words>
  <Application>Microsoft Office PowerPoint</Application>
  <PresentationFormat>On-screen Show (4:3)</PresentationFormat>
  <Paragraphs>89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Forte</vt:lpstr>
      <vt:lpstr>LWH</vt:lpstr>
      <vt:lpstr>Hypotheses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Priestlands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Elliot Oram</dc:creator>
  <cp:lastModifiedBy>Laura WENHAM</cp:lastModifiedBy>
  <cp:revision>26</cp:revision>
  <cp:lastPrinted>2015-07-06T12:46:30Z</cp:lastPrinted>
  <dcterms:created xsi:type="dcterms:W3CDTF">2015-07-06T08:27:31Z</dcterms:created>
  <dcterms:modified xsi:type="dcterms:W3CDTF">2015-07-14T14:27:17Z</dcterms:modified>
</cp:coreProperties>
</file>