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62" r:id="rId4"/>
    <p:sldId id="260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5DB12-44A4-48D0-BF4F-242942830290}" type="datetimeFigureOut">
              <a:rPr lang="en-GB" smtClean="0"/>
              <a:t>10/06/2012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6E98A-9743-4C85-BECF-1A74E4DFF0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5DB12-44A4-48D0-BF4F-242942830290}" type="datetimeFigureOut">
              <a:rPr lang="en-GB" smtClean="0"/>
              <a:t>10/06/2012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6E98A-9743-4C85-BECF-1A74E4DFF0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5DB12-44A4-48D0-BF4F-242942830290}" type="datetimeFigureOut">
              <a:rPr lang="en-GB" smtClean="0"/>
              <a:t>10/06/2012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6E98A-9743-4C85-BECF-1A74E4DFF0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5DB12-44A4-48D0-BF4F-242942830290}" type="datetimeFigureOut">
              <a:rPr lang="en-GB" smtClean="0"/>
              <a:t>10/06/2012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6E98A-9743-4C85-BECF-1A74E4DFF0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5DB12-44A4-48D0-BF4F-242942830290}" type="datetimeFigureOut">
              <a:rPr lang="en-GB" smtClean="0"/>
              <a:t>10/06/2012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6E98A-9743-4C85-BECF-1A74E4DFF0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5DB12-44A4-48D0-BF4F-242942830290}" type="datetimeFigureOut">
              <a:rPr lang="en-GB" smtClean="0"/>
              <a:t>10/06/2012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6E98A-9743-4C85-BECF-1A74E4DFF0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5DB12-44A4-48D0-BF4F-242942830290}" type="datetimeFigureOut">
              <a:rPr lang="en-GB" smtClean="0"/>
              <a:t>10/06/2012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6E98A-9743-4C85-BECF-1A74E4DFF0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5DB12-44A4-48D0-BF4F-242942830290}" type="datetimeFigureOut">
              <a:rPr lang="en-GB" smtClean="0"/>
              <a:t>10/06/2012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6E98A-9743-4C85-BECF-1A74E4DFF0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5DB12-44A4-48D0-BF4F-242942830290}" type="datetimeFigureOut">
              <a:rPr lang="en-GB" smtClean="0"/>
              <a:t>10/06/2012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6E98A-9743-4C85-BECF-1A74E4DFF0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5DB12-44A4-48D0-BF4F-242942830290}" type="datetimeFigureOut">
              <a:rPr lang="en-GB" smtClean="0"/>
              <a:t>10/06/2012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6E98A-9743-4C85-BECF-1A74E4DFF0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5DB12-44A4-48D0-BF4F-242942830290}" type="datetimeFigureOut">
              <a:rPr lang="en-GB" smtClean="0"/>
              <a:t>10/06/2012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6E98A-9743-4C85-BECF-1A74E4DFF0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E5DB12-44A4-48D0-BF4F-242942830290}" type="datetimeFigureOut">
              <a:rPr lang="en-GB" smtClean="0"/>
              <a:t>10/06/2012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6E98A-9743-4C85-BECF-1A74E4DFF01C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Venus transiting the sun in pictur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260648"/>
            <a:ext cx="4896544" cy="2937928"/>
          </a:xfrm>
          <a:prstGeom prst="rect">
            <a:avLst/>
          </a:prstGeom>
          <a:noFill/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19672" y="4581128"/>
          <a:ext cx="6096000" cy="2072640"/>
        </p:xfrm>
        <a:graphic>
          <a:graphicData uri="http://schemas.openxmlformats.org/drawingml/2006/table">
            <a:tbl>
              <a:tblPr firstRow="1" firstCol="1" lastRow="1" lastCol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800" b="0" dirty="0" smtClean="0">
                          <a:solidFill>
                            <a:schemeClr val="tx1"/>
                          </a:solidFill>
                        </a:rPr>
                        <a:t>December 7, 1631</a:t>
                      </a:r>
                      <a:endParaRPr lang="en-GB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b="0" dirty="0" smtClean="0">
                          <a:solidFill>
                            <a:schemeClr val="tx1"/>
                          </a:solidFill>
                        </a:rPr>
                        <a:t>December 9, 1874</a:t>
                      </a:r>
                      <a:endParaRPr lang="en-GB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 smtClean="0">
                          <a:solidFill>
                            <a:schemeClr val="tx1"/>
                          </a:solidFill>
                        </a:rPr>
                        <a:t>December</a:t>
                      </a:r>
                      <a:r>
                        <a:rPr lang="en-GB" sz="2800" b="0" baseline="0" dirty="0" smtClean="0">
                          <a:solidFill>
                            <a:schemeClr val="tx1"/>
                          </a:solidFill>
                        </a:rPr>
                        <a:t>  4, 1639</a:t>
                      </a:r>
                      <a:endParaRPr lang="en-GB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b="0" dirty="0" smtClean="0">
                          <a:solidFill>
                            <a:schemeClr val="tx1"/>
                          </a:solidFill>
                        </a:rPr>
                        <a:t>December 6, 1882</a:t>
                      </a:r>
                      <a:endParaRPr lang="en-GB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 smtClean="0">
                          <a:solidFill>
                            <a:schemeClr val="tx1"/>
                          </a:solidFill>
                        </a:rPr>
                        <a:t>June 6,</a:t>
                      </a:r>
                      <a:r>
                        <a:rPr lang="en-GB" sz="2800" b="0" baseline="0" dirty="0" smtClean="0">
                          <a:solidFill>
                            <a:schemeClr val="tx1"/>
                          </a:solidFill>
                        </a:rPr>
                        <a:t> 1761</a:t>
                      </a:r>
                      <a:endParaRPr lang="en-GB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b="0" dirty="0" smtClean="0">
                          <a:solidFill>
                            <a:schemeClr val="tx1"/>
                          </a:solidFill>
                        </a:rPr>
                        <a:t>June 8,</a:t>
                      </a:r>
                      <a:r>
                        <a:rPr lang="en-GB" sz="2800" b="0" baseline="0" dirty="0" smtClean="0">
                          <a:solidFill>
                            <a:schemeClr val="tx1"/>
                          </a:solidFill>
                        </a:rPr>
                        <a:t> 2004</a:t>
                      </a:r>
                      <a:endParaRPr lang="en-GB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 smtClean="0">
                          <a:solidFill>
                            <a:schemeClr val="tx1"/>
                          </a:solidFill>
                        </a:rPr>
                        <a:t>June 3, 1769</a:t>
                      </a:r>
                      <a:endParaRPr lang="en-GB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b="0" dirty="0" smtClean="0">
                          <a:solidFill>
                            <a:schemeClr val="tx1"/>
                          </a:solidFill>
                        </a:rPr>
                        <a:t>June 6, 2012</a:t>
                      </a:r>
                      <a:endParaRPr lang="en-GB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3568" y="3284984"/>
            <a:ext cx="8064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</a:rPr>
              <a:t>Transits of Venus across the disk of the Sun are among the rarest of planetary alignments. Until now, only 8 transits have occurred since the invention of the telescope:</a:t>
            </a:r>
            <a:endParaRPr lang="en-GB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0" y="332656"/>
            <a:ext cx="20517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/>
              <a:t>Image 1</a:t>
            </a:r>
            <a:endParaRPr lang="en-GB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www.maya12-21-2012.com/images/Cosmos/cosmosvenustransit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32656"/>
            <a:ext cx="9238471" cy="616530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4864968"/>
            <a:ext cx="5292080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bg1"/>
                </a:solidFill>
              </a:rPr>
              <a:t>Average planet distances from the Sun (million kilometres)</a:t>
            </a:r>
            <a:endParaRPr lang="en-GB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" y="5611336"/>
            <a:ext cx="61156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Sun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19516" y="5589240"/>
            <a:ext cx="108012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Mercury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80520" y="5517232"/>
            <a:ext cx="108012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Venus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20072" y="5520660"/>
            <a:ext cx="108012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bg1"/>
                </a:solidFill>
              </a:rPr>
              <a:t>Earth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95736" y="6119584"/>
            <a:ext cx="61156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57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46632" y="6093296"/>
            <a:ext cx="61156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107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80112" y="6093296"/>
            <a:ext cx="64807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  149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33442" y="4531216"/>
            <a:ext cx="2843808" cy="193899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chemeClr val="bg1"/>
                </a:solidFill>
              </a:rPr>
              <a:t>Venus overtakes the Earth on the inside every 584 days, but because of the inclined orbit, transits occur only 4 times every 243 years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9500" y="476672"/>
            <a:ext cx="29878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bg1"/>
                </a:solidFill>
              </a:rPr>
              <a:t>Orbit time in days:</a:t>
            </a:r>
          </a:p>
          <a:p>
            <a:r>
              <a:rPr lang="en-GB" sz="2800" dirty="0" smtClean="0">
                <a:solidFill>
                  <a:schemeClr val="bg1"/>
                </a:solidFill>
              </a:rPr>
              <a:t>Earth 365.24</a:t>
            </a:r>
          </a:p>
          <a:p>
            <a:r>
              <a:rPr lang="en-GB" sz="2800" dirty="0" smtClean="0">
                <a:solidFill>
                  <a:schemeClr val="bg1"/>
                </a:solidFill>
              </a:rPr>
              <a:t>Venus 224.7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876256" y="404664"/>
            <a:ext cx="20517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chemeClr val="bg1"/>
                </a:solidFill>
              </a:rPr>
              <a:t>Image  2</a:t>
            </a:r>
            <a:endParaRPr lang="en-GB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www.apsmuseum.org/wp-content/uploads/2012/03/Transit-Photo-Diagram-400x38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0"/>
            <a:ext cx="7092280" cy="6773129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7998767" y="1484784"/>
            <a:ext cx="461665" cy="4176465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r>
              <a:rPr lang="en-GB" dirty="0" smtClean="0"/>
              <a:t>http://www.apsmuseum.org/tov-event/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5148064" y="260648"/>
            <a:ext cx="20517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chemeClr val="bg1"/>
                </a:solidFill>
              </a:rPr>
              <a:t>Image  3</a:t>
            </a:r>
            <a:endParaRPr lang="en-GB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548680"/>
            <a:ext cx="3240360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323528" y="332656"/>
            <a:ext cx="20517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/>
              <a:t>Image 4</a:t>
            </a:r>
            <a:endParaRPr lang="en-GB" sz="2400" b="1" dirty="0"/>
          </a:p>
        </p:txBody>
      </p:sp>
      <p:pic>
        <p:nvPicPr>
          <p:cNvPr id="17412" name="Picture 4" descr="http://www.astro.virginia.edu/class/oconnell/astr1210/im/meas-angle-BC-s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908720"/>
            <a:ext cx="7167215" cy="4968552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5430588" y="1778324"/>
            <a:ext cx="1440160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rgbClr val="FF0000"/>
                </a:solidFill>
              </a:rPr>
              <a:t>Venus</a:t>
            </a:r>
            <a:endParaRPr lang="en-GB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cdn.physorg.com/newman/gfx/news/hires/2012/5-thetransito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0"/>
            <a:ext cx="4608512" cy="68791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130</Words>
  <Application>Microsoft Office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20</cp:revision>
  <dcterms:created xsi:type="dcterms:W3CDTF">2012-06-10T20:40:14Z</dcterms:created>
  <dcterms:modified xsi:type="dcterms:W3CDTF">2012-06-10T23:08:18Z</dcterms:modified>
</cp:coreProperties>
</file>