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61" r:id="rId5"/>
    <p:sldId id="264" r:id="rId6"/>
    <p:sldId id="259" r:id="rId7"/>
    <p:sldId id="262" r:id="rId8"/>
    <p:sldId id="265" r:id="rId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BB6A1-A0DD-42F9-AB3C-DD049A0C8E9B}" type="datetimeFigureOut">
              <a:rPr lang="en-GB" smtClean="0"/>
              <a:t>19/03/2012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73FD6-F41E-4B44-BA11-84D50BD78C7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8C8B5-BF6C-40E1-A2D2-D5E4B0DE53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1BB87-9461-4573-B899-D5E655AC1B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CCF02-AF92-4CA5-9D95-3DA0E2C7253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3AE07B-34D2-4969-9B13-E7CCF9C4FD9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44FE9-89A8-43C4-B19B-2C79244D89F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DB7CE-5D01-4F07-8D8D-679562887A7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F9210-4696-4F51-81A4-FC54C20EBEF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1320F-B1A4-47BB-B668-25B808AA6FF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8FC77-F266-4E45-A350-6EC3E1D2DA1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20B2E-2C75-4CDD-B3E1-9095731F303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2A905-8D12-49D8-96D5-8E06C4FA986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08B17-BC63-4753-BEC8-6A5A3B05D57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D38DF8-04DD-4520-9EB1-5A01EE609CB8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ommons.wikimedia.org/wiki/File%3AHorse_and_cart%2C_Afghanistan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rich.maths.org/7747" TargetMode="External"/><Relationship Id="rId2" Type="http://schemas.openxmlformats.org/officeDocument/2006/relationships/hyperlink" Target="http://nrich.maths.org/stemtiday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nrich.maths.org/discus/messages/board-topics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nrich.maths.org/stemadvanced" TargetMode="External"/><Relationship Id="rId2" Type="http://schemas.openxmlformats.org/officeDocument/2006/relationships/hyperlink" Target="http://nrich.maths.org/stemnrich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fight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04813"/>
            <a:ext cx="7772400" cy="963612"/>
          </a:xfrm>
        </p:spPr>
        <p:txBody>
          <a:bodyPr/>
          <a:lstStyle/>
          <a:p>
            <a:r>
              <a:rPr lang="en-GB"/>
              <a:t>Moving 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1844675"/>
            <a:ext cx="6400800" cy="1752600"/>
          </a:xfrm>
        </p:spPr>
        <p:txBody>
          <a:bodyPr/>
          <a:lstStyle/>
          <a:p>
            <a:endParaRPr lang="en-US"/>
          </a:p>
        </p:txBody>
      </p:sp>
      <p:pic>
        <p:nvPicPr>
          <p:cNvPr id="2052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268413"/>
            <a:ext cx="669766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84213" y="5876925"/>
            <a:ext cx="76327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/>
              <a:t>By Steve Evans (Afghanistan  Uploaded by mangostar) [CC-BY-2.0 (www.creativecommons.org/licenses/by/2.0)], via Wikimedia Commons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25488"/>
          </a:xfrm>
        </p:spPr>
        <p:txBody>
          <a:bodyPr/>
          <a:lstStyle/>
          <a:p>
            <a:r>
              <a:rPr lang="en-GB" sz="4000"/>
              <a:t>The main links of use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>
                <a:hlinkClick r:id="rId2"/>
              </a:rPr>
              <a:t>http://nrich.maths.org/stemtiday2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#</a:t>
            </a:r>
            <a:r>
              <a:rPr lang="en-GB" dirty="0" err="1"/>
              <a:t>stemnrich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>
              <a:lnSpc>
                <a:spcPct val="90000"/>
              </a:lnSpc>
            </a:pPr>
            <a:r>
              <a:rPr lang="en-GB" b="1" dirty="0">
                <a:hlinkClick r:id="rId3"/>
              </a:rPr>
              <a:t>STEM </a:t>
            </a:r>
            <a:r>
              <a:rPr lang="en-GB" b="1" dirty="0" smtClean="0">
                <a:hlinkClick r:id="rId3"/>
              </a:rPr>
              <a:t>clubs</a:t>
            </a:r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  <a:p>
            <a:pPr>
              <a:lnSpc>
                <a:spcPct val="90000"/>
              </a:lnSpc>
            </a:pPr>
            <a:r>
              <a:rPr lang="en-GB" b="1" dirty="0">
                <a:hlinkClick r:id="rId4"/>
              </a:rPr>
              <a:t>Ask NRICH </a:t>
            </a:r>
            <a:endParaRPr lang="en-GB" b="1" dirty="0"/>
          </a:p>
          <a:p>
            <a:pPr>
              <a:lnSpc>
                <a:spcPct val="90000"/>
              </a:lnSpc>
            </a:pPr>
            <a:endParaRPr lang="en-GB" b="1" dirty="0"/>
          </a:p>
          <a:p>
            <a:pPr>
              <a:lnSpc>
                <a:spcPct val="90000"/>
              </a:lnSpc>
            </a:pP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5301208"/>
            <a:ext cx="6219825" cy="62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988840"/>
            <a:ext cx="6480720" cy="3921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/>
              <a:t/>
            </a:r>
            <a:br>
              <a:rPr lang="en-GB" sz="2800" dirty="0"/>
            </a:br>
            <a:endParaRPr lang="en-GB" sz="2800" dirty="0" smtClean="0"/>
          </a:p>
          <a:p>
            <a:pPr>
              <a:lnSpc>
                <a:spcPct val="90000"/>
              </a:lnSpc>
              <a:buNone/>
            </a:pPr>
            <a:r>
              <a:rPr lang="en-GB" sz="2800" dirty="0" smtClean="0">
                <a:hlinkClick r:id="rId2"/>
              </a:rPr>
              <a:t>http</a:t>
            </a:r>
            <a:r>
              <a:rPr lang="en-GB" sz="2800" dirty="0">
                <a:hlinkClick r:id="rId2"/>
              </a:rPr>
              <a:t>://nrich.maths.org/stemnrich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  <a:p>
            <a:pPr>
              <a:lnSpc>
                <a:spcPct val="90000"/>
              </a:lnSpc>
              <a:buNone/>
            </a:pPr>
            <a:r>
              <a:rPr lang="en-GB" sz="2800" dirty="0">
                <a:hlinkClick r:id="rId3"/>
              </a:rPr>
              <a:t>http://nrich.maths.org/stemadvanced</a:t>
            </a:r>
            <a:endParaRPr lang="en-GB" sz="280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7920880" cy="850106"/>
          </a:xfrm>
        </p:spPr>
        <p:txBody>
          <a:bodyPr/>
          <a:lstStyle/>
          <a:p>
            <a:r>
              <a:rPr lang="en-GB" dirty="0"/>
              <a:t>STEM on NRICH</a:t>
            </a:r>
          </a:p>
        </p:txBody>
      </p:sp>
      <p:pic>
        <p:nvPicPr>
          <p:cNvPr id="4100" name="Picture 4" descr="Banne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89040"/>
            <a:ext cx="6600825" cy="1504950"/>
          </a:xfrm>
          <a:prstGeom prst="rect">
            <a:avLst/>
          </a:prstGeom>
          <a:noFill/>
        </p:spPr>
      </p:pic>
      <p:pic>
        <p:nvPicPr>
          <p:cNvPr id="4101" name="Picture 5" descr="Banner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340768"/>
            <a:ext cx="6848475" cy="156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41387"/>
          </a:xfrm>
        </p:spPr>
        <p:txBody>
          <a:bodyPr/>
          <a:lstStyle/>
          <a:p>
            <a:r>
              <a:rPr lang="en-GB" dirty="0"/>
              <a:t>Key </a:t>
            </a:r>
            <a:r>
              <a:rPr lang="en-GB" dirty="0" smtClean="0"/>
              <a:t>principles </a:t>
            </a:r>
            <a:r>
              <a:rPr lang="en-GB" dirty="0"/>
              <a:t>for why educate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569325" cy="4381500"/>
          </a:xfrm>
        </p:spPr>
        <p:txBody>
          <a:bodyPr/>
          <a:lstStyle/>
          <a:p>
            <a:pPr marL="533400" indent="-533400">
              <a:buFontTx/>
              <a:buAutoNum type="alphaLcParenR"/>
            </a:pPr>
            <a:r>
              <a:rPr lang="en-GB" sz="2800" dirty="0"/>
              <a:t>Children’s and students’ own </a:t>
            </a:r>
            <a:r>
              <a:rPr lang="en-GB" sz="2800" dirty="0">
                <a:solidFill>
                  <a:srgbClr val="FF0000"/>
                </a:solidFill>
              </a:rPr>
              <a:t>interest</a:t>
            </a:r>
            <a:r>
              <a:rPr lang="en-GB" sz="2800" dirty="0"/>
              <a:t> and </a:t>
            </a:r>
            <a:r>
              <a:rPr lang="en-GB" sz="2800" dirty="0">
                <a:solidFill>
                  <a:srgbClr val="FF0000"/>
                </a:solidFill>
              </a:rPr>
              <a:t>choices</a:t>
            </a:r>
            <a:r>
              <a:rPr lang="en-GB" sz="2800" dirty="0"/>
              <a:t> </a:t>
            </a:r>
          </a:p>
          <a:p>
            <a:pPr marL="533400" indent="-533400">
              <a:buFontTx/>
              <a:buAutoNum type="alphaLcParenR"/>
            </a:pPr>
            <a:r>
              <a:rPr lang="en-GB" sz="2800" dirty="0" smtClean="0"/>
              <a:t>E</a:t>
            </a:r>
            <a:r>
              <a:rPr lang="en-GB" sz="2800" dirty="0" smtClean="0">
                <a:solidFill>
                  <a:srgbClr val="FFC000"/>
                </a:solidFill>
              </a:rPr>
              <a:t>conomic</a:t>
            </a:r>
            <a:r>
              <a:rPr lang="en-GB" sz="2800" dirty="0" smtClean="0"/>
              <a:t> </a:t>
            </a:r>
            <a:r>
              <a:rPr lang="en-GB" sz="2800" dirty="0"/>
              <a:t>relevance </a:t>
            </a:r>
          </a:p>
          <a:p>
            <a:pPr marL="533400" indent="-533400">
              <a:buFontTx/>
              <a:buAutoNum type="alphaLcParenR"/>
            </a:pPr>
            <a:r>
              <a:rPr lang="en-GB" sz="2800" dirty="0"/>
              <a:t>V</a:t>
            </a:r>
            <a:r>
              <a:rPr lang="en-GB" sz="2800" dirty="0">
                <a:solidFill>
                  <a:srgbClr val="009900"/>
                </a:solidFill>
              </a:rPr>
              <a:t>ocational</a:t>
            </a:r>
            <a:r>
              <a:rPr lang="en-GB" sz="2800" dirty="0"/>
              <a:t> relevance </a:t>
            </a:r>
          </a:p>
          <a:p>
            <a:pPr marL="533400" indent="-533400">
              <a:buFontTx/>
              <a:buAutoNum type="alphaLcParenR"/>
            </a:pPr>
            <a:r>
              <a:rPr lang="en-GB" sz="2800" dirty="0"/>
              <a:t>Shaping </a:t>
            </a:r>
            <a:r>
              <a:rPr lang="en-GB" sz="2800" dirty="0">
                <a:solidFill>
                  <a:srgbClr val="00B0F0"/>
                </a:solidFill>
              </a:rPr>
              <a:t>national identity</a:t>
            </a:r>
            <a:r>
              <a:rPr lang="en-GB" sz="2800" dirty="0"/>
              <a:t> and allegiance </a:t>
            </a:r>
          </a:p>
          <a:p>
            <a:pPr marL="533400" indent="-533400">
              <a:buFontTx/>
              <a:buAutoNum type="alphaLcParenR"/>
            </a:pPr>
            <a:r>
              <a:rPr lang="en-GB" sz="2800" dirty="0"/>
              <a:t>A humanistic conception of liberal education, emphasising the value of knowledge and understanding </a:t>
            </a:r>
            <a:r>
              <a:rPr lang="en-GB" sz="2800" dirty="0">
                <a:solidFill>
                  <a:srgbClr val="002060"/>
                </a:solidFill>
              </a:rPr>
              <a:t>for its own sake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  <a:p>
            <a:pPr marL="533400" indent="-533400" algn="r">
              <a:buNone/>
            </a:pPr>
            <a:r>
              <a:rPr lang="en-GB" sz="2000" i="1" dirty="0" smtClean="0">
                <a:solidFill>
                  <a:schemeClr val="accent2">
                    <a:lumMod val="75000"/>
                  </a:schemeClr>
                </a:solidFill>
              </a:rPr>
              <a:t>What is your view on these?</a:t>
            </a:r>
            <a:endParaRPr lang="en-GB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79388" y="6381750"/>
            <a:ext cx="8207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/>
              <a:t>http://sfh10.wordpress.com/2010/10/25/should-maths-in-secondary-schools-be-compulsory/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should we </a:t>
            </a:r>
            <a:r>
              <a:rPr lang="en-GB" dirty="0" smtClean="0"/>
              <a:t>educate our children about?</a:t>
            </a:r>
            <a:endParaRPr lang="en-GB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132856"/>
            <a:ext cx="8229600" cy="3024336"/>
          </a:xfrm>
        </p:spPr>
        <p:txBody>
          <a:bodyPr/>
          <a:lstStyle/>
          <a:p>
            <a:r>
              <a:rPr lang="en-GB" dirty="0" smtClean="0"/>
              <a:t>What is important?</a:t>
            </a:r>
          </a:p>
          <a:p>
            <a:r>
              <a:rPr lang="en-GB" dirty="0" smtClean="0"/>
              <a:t>How do we decide what is important?</a:t>
            </a:r>
          </a:p>
          <a:p>
            <a:r>
              <a:rPr lang="en-GB" dirty="0" smtClean="0"/>
              <a:t>Is it worth the effort of moving on with STEM?</a:t>
            </a:r>
          </a:p>
          <a:p>
            <a:r>
              <a:rPr lang="en-GB" dirty="0" smtClean="0">
                <a:hlinkClick r:id="rId2"/>
              </a:rPr>
              <a:t>GOOGLE   FIGHT</a:t>
            </a:r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move on with STEM?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68313" y="1484313"/>
          <a:ext cx="7804150" cy="4999037"/>
        </p:xfrm>
        <a:graphic>
          <a:graphicData uri="http://schemas.openxmlformats.org/presentationml/2006/ole">
            <p:oleObj spid="_x0000_s5124" name="Chart" r:id="rId3" imgW="11792102" imgH="7553188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514350" lvl="0" indent="-514350">
              <a:buFont typeface="+mj-lt"/>
              <a:buAutoNum type="alphaLcPeriod"/>
            </a:pPr>
            <a:r>
              <a:rPr lang="en-GB" dirty="0" smtClean="0">
                <a:solidFill>
                  <a:srgbClr val="FF0000"/>
                </a:solidFill>
              </a:rPr>
              <a:t>Raise awareness </a:t>
            </a:r>
            <a:r>
              <a:rPr lang="en-GB" dirty="0" smtClean="0"/>
              <a:t>of general connections across subjects.</a:t>
            </a:r>
          </a:p>
          <a:p>
            <a:pPr marL="514350" indent="-514350">
              <a:buFont typeface="+mj-lt"/>
              <a:buAutoNum type="alphaLcPeriod"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Active reference</a:t>
            </a:r>
            <a:r>
              <a:rPr lang="en-GB" dirty="0" smtClean="0"/>
              <a:t> in one lesson to ways things are done in another lesson.</a:t>
            </a:r>
            <a:endParaRPr lang="en-GB" dirty="0" smtClean="0"/>
          </a:p>
          <a:p>
            <a:pPr marL="514350" lvl="0" indent="-514350">
              <a:buFont typeface="+mj-lt"/>
              <a:buAutoNum type="alphaLcPeriod"/>
            </a:pPr>
            <a:r>
              <a:rPr lang="en-GB" dirty="0" smtClean="0">
                <a:solidFill>
                  <a:srgbClr val="C00000"/>
                </a:solidFill>
              </a:rPr>
              <a:t>Use of cross-curricular </a:t>
            </a:r>
            <a:r>
              <a:rPr lang="en-GB" dirty="0" smtClean="0"/>
              <a:t>tasks in the standard curriculum.</a:t>
            </a:r>
          </a:p>
          <a:p>
            <a:pPr marL="514350" lvl="0" indent="-514350">
              <a:buFont typeface="+mj-lt"/>
              <a:buAutoNum type="alphaLcPeriod"/>
            </a:pPr>
            <a:r>
              <a:rPr lang="en-GB" dirty="0" smtClean="0">
                <a:solidFill>
                  <a:srgbClr val="92D050"/>
                </a:solidFill>
              </a:rPr>
              <a:t>Cross-curricular</a:t>
            </a:r>
            <a:r>
              <a:rPr lang="en-GB" dirty="0" smtClean="0"/>
              <a:t> themes.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STEM levels of engagement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81528" cy="706090"/>
          </a:xfrm>
        </p:spPr>
        <p:txBody>
          <a:bodyPr/>
          <a:lstStyle/>
          <a:p>
            <a:r>
              <a:rPr lang="en-GB" dirty="0" smtClean="0"/>
              <a:t>Finally ... enjoy moving 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165304"/>
            <a:ext cx="8229600" cy="504056"/>
          </a:xfrm>
        </p:spPr>
        <p:txBody>
          <a:bodyPr/>
          <a:lstStyle/>
          <a:p>
            <a:r>
              <a:rPr lang="en-GB" sz="1400" dirty="0" smtClean="0"/>
              <a:t>Image taken from http://library.creativecow.net/articles/wilson_tim/rocketcar/V1Rocketcar.jpg</a:t>
            </a:r>
            <a:endParaRPr lang="en-GB" sz="1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2008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162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Default Design</vt:lpstr>
      <vt:lpstr>Microsoft Graph Chart</vt:lpstr>
      <vt:lpstr>Moving on</vt:lpstr>
      <vt:lpstr>The main links of use</vt:lpstr>
      <vt:lpstr>STEM on NRICH</vt:lpstr>
      <vt:lpstr>Key principles for why educate</vt:lpstr>
      <vt:lpstr>What should we educate our children about?</vt:lpstr>
      <vt:lpstr>Why move on with STEM?</vt:lpstr>
      <vt:lpstr>STEM levels of engagement</vt:lpstr>
      <vt:lpstr>Finally ... enjoy moving on</vt:lpstr>
    </vt:vector>
  </TitlesOfParts>
  <Company>University of Cambridge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on</dc:title>
  <dc:creator>sfh10</dc:creator>
  <cp:lastModifiedBy>Windows User</cp:lastModifiedBy>
  <cp:revision>15</cp:revision>
  <dcterms:created xsi:type="dcterms:W3CDTF">2012-03-19T08:34:39Z</dcterms:created>
  <dcterms:modified xsi:type="dcterms:W3CDTF">2012-03-19T13:20:27Z</dcterms:modified>
</cp:coreProperties>
</file>