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63" r:id="rId3"/>
    <p:sldId id="273" r:id="rId4"/>
    <p:sldId id="274" r:id="rId5"/>
    <p:sldId id="279" r:id="rId6"/>
    <p:sldId id="262" r:id="rId7"/>
    <p:sldId id="276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660"/>
  </p:normalViewPr>
  <p:slideViewPr>
    <p:cSldViewPr>
      <p:cViewPr varScale="1">
        <p:scale>
          <a:sx n="110" d="100"/>
          <a:sy n="110" d="100"/>
        </p:scale>
        <p:origin x="-9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BABAD-39E0-4647-9E1E-54B8091A67A7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77171-DB8E-4E84-828F-ADDC374BD71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5B247-EF0D-4106-B63A-66C5D296859A}" type="datetimeFigureOut">
              <a:rPr lang="en-GB" smtClean="0"/>
              <a:pPr/>
              <a:t>07/03/2012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55732-316A-4BE7-8D57-B51647BCBA5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0649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Dyspraxia</a:t>
            </a:r>
            <a:r>
              <a:rPr lang="en-GB" dirty="0" smtClean="0"/>
              <a:t> and </a:t>
            </a:r>
            <a:r>
              <a:rPr lang="en-GB" dirty="0" smtClean="0"/>
              <a:t>doing </a:t>
            </a:r>
            <a:r>
              <a:rPr lang="en-GB" b="1" dirty="0" smtClean="0"/>
              <a:t>mathematics</a:t>
            </a:r>
            <a:endParaRPr lang="en-GB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674" y="1916832"/>
            <a:ext cx="272415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1916832"/>
            <a:ext cx="244827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1916832"/>
            <a:ext cx="2508870" cy="3345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572000" cy="836712"/>
          </a:xfrm>
        </p:spPr>
        <p:txBody>
          <a:bodyPr/>
          <a:lstStyle/>
          <a:p>
            <a:r>
              <a:rPr lang="en-GB" dirty="0" smtClean="0"/>
              <a:t>Dyspraxia is 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36912"/>
            <a:ext cx="8964488" cy="3456384"/>
          </a:xfrm>
        </p:spPr>
        <p:txBody>
          <a:bodyPr>
            <a:normAutofit/>
          </a:bodyPr>
          <a:lstStyle/>
          <a:p>
            <a:r>
              <a:rPr lang="en-GB" dirty="0" smtClean="0"/>
              <a:t>a </a:t>
            </a:r>
            <a:r>
              <a:rPr lang="en-GB" b="1" dirty="0" smtClean="0"/>
              <a:t>specific learning difficulty</a:t>
            </a:r>
            <a:r>
              <a:rPr lang="en-GB" dirty="0" smtClean="0"/>
              <a:t> that affects the brain's ability to plan sequences of movement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condition which leads to </a:t>
            </a:r>
            <a:r>
              <a:rPr lang="en-GB" b="1" dirty="0" smtClean="0"/>
              <a:t>many varied difficulties</a:t>
            </a:r>
          </a:p>
          <a:p>
            <a:r>
              <a:rPr lang="en-GB" dirty="0" smtClean="0"/>
              <a:t>often </a:t>
            </a:r>
            <a:r>
              <a:rPr lang="en-GB" b="1" dirty="0" smtClean="0"/>
              <a:t>not taken seriously</a:t>
            </a:r>
          </a:p>
          <a:p>
            <a:r>
              <a:rPr lang="en-GB" b="1" dirty="0" smtClean="0"/>
              <a:t>seriously affects success in mathematics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0"/>
            <a:ext cx="3439262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Normality, whatever that is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3312368" cy="2119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851920" y="1052736"/>
            <a:ext cx="4837452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3059832" y="2636912"/>
            <a:ext cx="360040" cy="360040"/>
            <a:chOff x="1043608" y="3717032"/>
            <a:chExt cx="504056" cy="504056"/>
          </a:xfrm>
        </p:grpSpPr>
        <p:sp>
          <p:nvSpPr>
            <p:cNvPr id="6" name="Rectangle 5"/>
            <p:cNvSpPr/>
            <p:nvPr/>
          </p:nvSpPr>
          <p:spPr>
            <a:xfrm>
              <a:off x="1043608" y="3717032"/>
              <a:ext cx="504056" cy="504056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Picture 8" descr="blankND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6024" y="3789040"/>
              <a:ext cx="409632" cy="390580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3527376" y="5661248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An old-fashioned analysis of diversity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07504" y="350100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Normal</a:t>
            </a:r>
            <a:endParaRPr lang="en-GB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051720" y="3717032"/>
            <a:ext cx="1944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Not normal</a:t>
            </a:r>
          </a:p>
          <a:p>
            <a:r>
              <a:rPr lang="en-GB" sz="2400" dirty="0" smtClean="0"/>
              <a:t>Different</a:t>
            </a:r>
          </a:p>
          <a:p>
            <a:r>
              <a:rPr lang="en-GB" sz="2400" dirty="0" smtClean="0"/>
              <a:t>Weird</a:t>
            </a:r>
          </a:p>
          <a:p>
            <a:r>
              <a:rPr lang="en-GB" sz="2400" dirty="0" smtClean="0"/>
              <a:t>Eccentric etc.</a:t>
            </a:r>
            <a:endParaRPr lang="en-GB" sz="2400" dirty="0"/>
          </a:p>
        </p:txBody>
      </p:sp>
      <p:sp>
        <p:nvSpPr>
          <p:cNvPr id="14" name="Down Arrow 13"/>
          <p:cNvSpPr/>
          <p:nvPr/>
        </p:nvSpPr>
        <p:spPr>
          <a:xfrm rot="12940625">
            <a:off x="1317626" y="2509758"/>
            <a:ext cx="288032" cy="11177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Down Arrow 14"/>
          <p:cNvSpPr/>
          <p:nvPr/>
        </p:nvSpPr>
        <p:spPr>
          <a:xfrm rot="12940625">
            <a:off x="2782688" y="2760028"/>
            <a:ext cx="288032" cy="11177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324528" cy="764704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Neuro</a:t>
            </a:r>
            <a:r>
              <a:rPr lang="en-GB" dirty="0" smtClean="0"/>
              <a:t>-diversity – different ways of thinking </a:t>
            </a:r>
            <a:endParaRPr lang="en-GB" dirty="0"/>
          </a:p>
        </p:txBody>
      </p:sp>
      <p:pic>
        <p:nvPicPr>
          <p:cNvPr id="4" name="Content Placeholder 3" descr="dypraxic tube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003390" y="692696"/>
            <a:ext cx="6140610" cy="6048672"/>
          </a:xfrm>
        </p:spPr>
      </p:pic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0" y="1052736"/>
            <a:ext cx="2411760" cy="2880320"/>
          </a:xfrm>
        </p:spPr>
        <p:txBody>
          <a:bodyPr/>
          <a:lstStyle/>
          <a:p>
            <a:r>
              <a:rPr lang="en-GB" dirty="0" smtClean="0"/>
              <a:t>Dyspraxia </a:t>
            </a:r>
          </a:p>
          <a:p>
            <a:r>
              <a:rPr lang="en-GB" dirty="0" smtClean="0"/>
              <a:t>Dyslexia</a:t>
            </a:r>
          </a:p>
          <a:p>
            <a:r>
              <a:rPr lang="en-GB" dirty="0" smtClean="0"/>
              <a:t>Dyscalculia</a:t>
            </a:r>
          </a:p>
          <a:p>
            <a:r>
              <a:rPr lang="en-GB" dirty="0" smtClean="0"/>
              <a:t>ADHD</a:t>
            </a:r>
          </a:p>
          <a:p>
            <a:r>
              <a:rPr lang="en-GB" dirty="0" smtClean="0"/>
              <a:t>Autism</a:t>
            </a:r>
          </a:p>
          <a:p>
            <a:r>
              <a:rPr lang="en-GB" dirty="0" err="1" smtClean="0"/>
              <a:t>Tourettes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64704"/>
          </a:xfrm>
        </p:spPr>
        <p:txBody>
          <a:bodyPr/>
          <a:lstStyle/>
          <a:p>
            <a:r>
              <a:rPr lang="en-GB" dirty="0" smtClean="0"/>
              <a:t>Hell is severe problems with ...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1520" y="874856"/>
          <a:ext cx="8280920" cy="5822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3813"/>
                <a:gridCol w="4997107"/>
              </a:tblGrid>
              <a:tr h="280925">
                <a:tc>
                  <a:txBody>
                    <a:bodyPr/>
                    <a:lstStyle/>
                    <a:p>
                      <a:r>
                        <a:rPr lang="en-GB" dirty="0" smtClean="0"/>
                        <a:t>ISSUE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SCHOOL/MATHS PROBLEMS</a:t>
                      </a:r>
                      <a:endParaRPr lang="en-GB" dirty="0"/>
                    </a:p>
                  </a:txBody>
                  <a:tcPr/>
                </a:tc>
              </a:tr>
              <a:tr h="60420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Gross motor skill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Clumsy</a:t>
                      </a:r>
                      <a:r>
                        <a:rPr lang="en-GB" dirty="0" smtClean="0"/>
                        <a:t>;</a:t>
                      </a:r>
                      <a:r>
                        <a:rPr lang="en-GB" baseline="0" dirty="0" smtClean="0"/>
                        <a:t> uncoordinated; p</a:t>
                      </a:r>
                      <a:r>
                        <a:rPr lang="en-GB" dirty="0" smtClean="0"/>
                        <a:t>oor posture;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="1" baseline="0" dirty="0" smtClean="0"/>
                        <a:t>fatigue</a:t>
                      </a:r>
                      <a:r>
                        <a:rPr lang="en-GB" baseline="0" dirty="0" smtClean="0"/>
                        <a:t>;</a:t>
                      </a:r>
                      <a:r>
                        <a:rPr lang="en-GB" dirty="0" smtClean="0"/>
                        <a:t> problems using equipment</a:t>
                      </a:r>
                      <a:endParaRPr lang="en-GB" dirty="0"/>
                    </a:p>
                  </a:txBody>
                  <a:tcPr/>
                </a:tc>
              </a:tr>
              <a:tr h="871592">
                <a:tc>
                  <a:txBody>
                    <a:bodyPr/>
                    <a:lstStyle/>
                    <a:p>
                      <a:r>
                        <a:rPr lang="en-GB" b="1" dirty="0" smtClean="0"/>
                        <a:t>Reading and writing skills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Untidy</a:t>
                      </a:r>
                      <a:r>
                        <a:rPr lang="en-GB" baseline="0" dirty="0" smtClean="0"/>
                        <a:t> writing; Incomplete sentences; Frequent ‘</a:t>
                      </a:r>
                      <a:r>
                        <a:rPr lang="en-GB" b="1" baseline="0" dirty="0" smtClean="0"/>
                        <a:t>careless’ mistakes</a:t>
                      </a:r>
                      <a:r>
                        <a:rPr lang="en-GB" baseline="0" dirty="0" smtClean="0"/>
                        <a:t>; Reversing digits; Misreading questions</a:t>
                      </a:r>
                      <a:endParaRPr lang="en-GB" dirty="0"/>
                    </a:p>
                  </a:txBody>
                  <a:tcPr/>
                </a:tc>
              </a:tr>
              <a:tr h="284827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Spacetime</a:t>
                      </a:r>
                      <a:r>
                        <a:rPr lang="en-GB" b="1" baseline="0" dirty="0" smtClean="0"/>
                        <a:t> skills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Frequently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="1" baseline="0" dirty="0" smtClean="0"/>
                        <a:t>lost</a:t>
                      </a:r>
                      <a:r>
                        <a:rPr lang="en-GB" baseline="0" dirty="0" smtClean="0"/>
                        <a:t>, disorientated or </a:t>
                      </a:r>
                      <a:r>
                        <a:rPr lang="en-GB" b="1" baseline="0" dirty="0" smtClean="0"/>
                        <a:t>late</a:t>
                      </a:r>
                      <a:endParaRPr lang="en-GB" b="1" dirty="0"/>
                    </a:p>
                  </a:txBody>
                  <a:tcPr/>
                </a:tc>
              </a:tr>
              <a:tr h="49161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Visual problems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Trouble keeping place reading/reading from tables;</a:t>
                      </a:r>
                      <a:r>
                        <a:rPr lang="en-GB" baseline="0" dirty="0" smtClean="0"/>
                        <a:t> p</a:t>
                      </a:r>
                      <a:r>
                        <a:rPr lang="en-GB" dirty="0" smtClean="0"/>
                        <a:t>oor</a:t>
                      </a:r>
                      <a:r>
                        <a:rPr lang="en-GB" baseline="0" dirty="0" smtClean="0"/>
                        <a:t> relocating board to paper; </a:t>
                      </a:r>
                      <a:r>
                        <a:rPr lang="en-GB" b="1" baseline="0" dirty="0" smtClean="0"/>
                        <a:t>errors copying</a:t>
                      </a:r>
                    </a:p>
                  </a:txBody>
                  <a:tcPr/>
                </a:tc>
              </a:tr>
              <a:tr h="7023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Memory and attention span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Poor attention span;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="1" dirty="0" smtClean="0"/>
                        <a:t>Poor short</a:t>
                      </a:r>
                      <a:r>
                        <a:rPr lang="en-GB" b="1" baseline="0" dirty="0" smtClean="0"/>
                        <a:t> term memory</a:t>
                      </a:r>
                      <a:r>
                        <a:rPr lang="en-GB" baseline="0" dirty="0" smtClean="0"/>
                        <a:t>; Difficulty remembering </a:t>
                      </a:r>
                      <a:r>
                        <a:rPr lang="en-GB" b="1" baseline="0" dirty="0" smtClean="0"/>
                        <a:t>details</a:t>
                      </a:r>
                    </a:p>
                  </a:txBody>
                  <a:tcPr/>
                </a:tc>
              </a:tr>
              <a:tr h="28482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Oral</a:t>
                      </a:r>
                      <a:r>
                        <a:rPr lang="en-GB" b="1" baseline="0" dirty="0" smtClean="0"/>
                        <a:t> problems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Unclear speech; take time to organise</a:t>
                      </a:r>
                      <a:r>
                        <a:rPr lang="en-GB" baseline="0" dirty="0" smtClean="0"/>
                        <a:t> thoughts</a:t>
                      </a:r>
                      <a:endParaRPr lang="en-GB" dirty="0"/>
                    </a:p>
                  </a:txBody>
                  <a:tcPr/>
                </a:tc>
              </a:tr>
              <a:tr h="91300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Over-sensitive to touch or sound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Can’t</a:t>
                      </a:r>
                      <a:r>
                        <a:rPr lang="en-GB" baseline="0" dirty="0" smtClean="0"/>
                        <a:t> shut out noise; </a:t>
                      </a:r>
                      <a:r>
                        <a:rPr lang="en-GB" b="1" baseline="0" dirty="0" smtClean="0"/>
                        <a:t>Can’t concentrate</a:t>
                      </a:r>
                      <a:r>
                        <a:rPr lang="en-GB" baseline="0" dirty="0" smtClean="0"/>
                        <a:t> in groups; Easily distracted; </a:t>
                      </a:r>
                      <a:r>
                        <a:rPr lang="en-GB" b="1" baseline="0" dirty="0" smtClean="0"/>
                        <a:t>Easily overloaded; Often uncomfortable</a:t>
                      </a:r>
                      <a:endParaRPr lang="en-GB" b="1" dirty="0"/>
                    </a:p>
                  </a:txBody>
                  <a:tcPr/>
                </a:tc>
              </a:tr>
              <a:tr h="284827">
                <a:tc>
                  <a:txBody>
                    <a:bodyPr/>
                    <a:lstStyle/>
                    <a:p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Cognition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Difficulty</a:t>
                      </a:r>
                      <a:r>
                        <a:rPr lang="en-GB" baseline="0" dirty="0" smtClean="0"/>
                        <a:t> executing a method; Difficulty planning; </a:t>
                      </a:r>
                      <a:r>
                        <a:rPr lang="en-GB" b="1" baseline="0" dirty="0" smtClean="0"/>
                        <a:t>must understand principles</a:t>
                      </a:r>
                      <a:r>
                        <a:rPr lang="en-GB" baseline="0" dirty="0" smtClean="0"/>
                        <a:t>. </a:t>
                      </a:r>
                      <a:r>
                        <a:rPr lang="en-GB" b="1" baseline="0" dirty="0" smtClean="0"/>
                        <a:t>At risk of poor self-esteem</a:t>
                      </a:r>
                      <a:r>
                        <a:rPr lang="en-GB" baseline="0" dirty="0" smtClean="0"/>
                        <a:t>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323528" y="1268760"/>
            <a:ext cx="813690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323528" y="1916832"/>
            <a:ext cx="81369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323528" y="3212976"/>
            <a:ext cx="813690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323528" y="4941168"/>
            <a:ext cx="813690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323528" y="5877272"/>
            <a:ext cx="813690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323528" y="3861048"/>
            <a:ext cx="813690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323528" y="2780928"/>
            <a:ext cx="8136904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323528" y="4509120"/>
            <a:ext cx="8136904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r>
              <a:rPr lang="en-GB" dirty="0" smtClean="0"/>
              <a:t>Heaven is unusually good ..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9512" y="1124744"/>
          <a:ext cx="7920880" cy="3209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960440"/>
              </a:tblGrid>
              <a:tr h="534917">
                <a:tc>
                  <a:txBody>
                    <a:bodyPr/>
                    <a:lstStyle/>
                    <a:p>
                      <a:r>
                        <a:rPr lang="en-GB" dirty="0" smtClean="0"/>
                        <a:t>ISSUE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SCHOOL/MATHS BENEFITS</a:t>
                      </a:r>
                      <a:endParaRPr lang="en-GB" dirty="0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n-GB" dirty="0" smtClean="0"/>
                        <a:t>Creative</a:t>
                      </a:r>
                      <a:r>
                        <a:rPr lang="en-GB" baseline="0" dirty="0" smtClean="0"/>
                        <a:t> and original thinking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???</a:t>
                      </a:r>
                      <a:endParaRPr lang="en-GB" dirty="0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n-GB" dirty="0" smtClean="0"/>
                        <a:t>Good problem solving</a:t>
                      </a:r>
                      <a:r>
                        <a:rPr lang="en-GB" baseline="0" dirty="0" smtClean="0"/>
                        <a:t> skills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???</a:t>
                      </a:r>
                      <a:endParaRPr lang="en-GB" dirty="0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n-GB" dirty="0" smtClean="0"/>
                        <a:t>Good strategic</a:t>
                      </a:r>
                      <a:r>
                        <a:rPr lang="en-GB" baseline="0" dirty="0" smtClean="0"/>
                        <a:t> thinking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???</a:t>
                      </a:r>
                      <a:endParaRPr lang="en-GB" dirty="0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n-GB" dirty="0" smtClean="0"/>
                        <a:t>Highly motivated</a:t>
                      </a:r>
                      <a:r>
                        <a:rPr lang="en-GB" baseline="0" dirty="0" smtClean="0"/>
                        <a:t> and determined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Will</a:t>
                      </a:r>
                      <a:r>
                        <a:rPr lang="en-GB" baseline="0" dirty="0" smtClean="0"/>
                        <a:t> work towards a goal</a:t>
                      </a:r>
                      <a:endParaRPr lang="en-GB" dirty="0"/>
                    </a:p>
                  </a:txBody>
                  <a:tcPr/>
                </a:tc>
              </a:tr>
              <a:tr h="534917">
                <a:tc>
                  <a:txBody>
                    <a:bodyPr/>
                    <a:lstStyle/>
                    <a:p>
                      <a:r>
                        <a:rPr lang="en-GB" dirty="0" smtClean="0"/>
                        <a:t>Individuality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???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868144" cy="836712"/>
          </a:xfrm>
        </p:spPr>
        <p:txBody>
          <a:bodyPr/>
          <a:lstStyle/>
          <a:p>
            <a:r>
              <a:rPr lang="en-GB" dirty="0" smtClean="0"/>
              <a:t>Some errors of the past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573016"/>
            <a:ext cx="8136904" cy="302433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Forcing left-handed people to write with their right hands.</a:t>
            </a:r>
          </a:p>
          <a:p>
            <a:r>
              <a:rPr lang="en-GB" dirty="0" smtClean="0"/>
              <a:t>Forcing homosexual people to ‘conform’.</a:t>
            </a:r>
          </a:p>
          <a:p>
            <a:r>
              <a:rPr lang="en-GB" dirty="0" smtClean="0"/>
              <a:t>Forcing dyslexics to learn their tables by rote.</a:t>
            </a:r>
            <a:endParaRPr lang="en-GB" dirty="0" smtClean="0"/>
          </a:p>
          <a:p>
            <a:r>
              <a:rPr lang="en-GB" dirty="0" smtClean="0"/>
              <a:t>Repeatedly punishing those who struggle to fit in with traditional schooling.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836712"/>
            <a:ext cx="19050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836712"/>
            <a:ext cx="19050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1" y="836713"/>
            <a:ext cx="1668910" cy="23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6200000">
            <a:off x="6264188" y="1160748"/>
            <a:ext cx="2382366" cy="172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8579296" cy="836712"/>
          </a:xfrm>
        </p:spPr>
        <p:txBody>
          <a:bodyPr>
            <a:normAutofit/>
          </a:bodyPr>
          <a:lstStyle/>
          <a:p>
            <a:r>
              <a:rPr lang="en-GB" dirty="0" smtClean="0"/>
              <a:t>Key teaching suggestions -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32859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Remember that students might be</a:t>
            </a:r>
          </a:p>
          <a:p>
            <a:pPr lvl="1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Distracted</a:t>
            </a:r>
          </a:p>
          <a:p>
            <a:pPr lvl="1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Feeling tired or uncomfortable</a:t>
            </a:r>
          </a:p>
          <a:p>
            <a:pPr lvl="1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Confused</a:t>
            </a:r>
          </a:p>
          <a:p>
            <a:pPr lvl="1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Overloaded</a:t>
            </a:r>
          </a:p>
          <a:p>
            <a:pPr lvl="1"/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Flustered, disorganised and forgetful</a:t>
            </a:r>
            <a:r>
              <a:rPr lang="en-GB" dirty="0" smtClean="0"/>
              <a:t>	</a:t>
            </a:r>
          </a:p>
          <a:p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Give 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clear 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handouts. </a:t>
            </a:r>
          </a:p>
          <a:p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Give time 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to frame and answer questions. </a:t>
            </a:r>
          </a:p>
          <a:p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Allow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students to take regular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breaks. </a:t>
            </a:r>
            <a:endParaRPr lang="en-GB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Encourage students,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emphasising strengths. </a:t>
            </a:r>
          </a:p>
          <a:p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Be patient; avoid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making assumptions about IQ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n-GB" b="1" dirty="0" smtClean="0"/>
              <a:t>Remember that your way might not be their way</a:t>
            </a:r>
            <a:r>
              <a:rPr lang="en-GB" dirty="0" smtClean="0"/>
              <a:t>.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304</Words>
  <Application>Microsoft Office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Dyspraxia and doing mathematics</vt:lpstr>
      <vt:lpstr>Dyspraxia is ...</vt:lpstr>
      <vt:lpstr>Normality, whatever that is</vt:lpstr>
      <vt:lpstr>Neuro-diversity – different ways of thinking </vt:lpstr>
      <vt:lpstr>Hell is severe problems with ...</vt:lpstr>
      <vt:lpstr>Heaven is unusually good ..</vt:lpstr>
      <vt:lpstr>Some errors of the past</vt:lpstr>
      <vt:lpstr>Key teaching suggestions -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Dyspraxia and Mathematics</dc:title>
  <dc:creator>Windows User</dc:creator>
  <cp:lastModifiedBy>Windows User</cp:lastModifiedBy>
  <cp:revision>13</cp:revision>
  <dcterms:created xsi:type="dcterms:W3CDTF">2012-03-06T16:04:05Z</dcterms:created>
  <dcterms:modified xsi:type="dcterms:W3CDTF">2012-03-07T11:01:22Z</dcterms:modified>
</cp:coreProperties>
</file>